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89" r:id="rId3"/>
    <p:sldId id="287" r:id="rId4"/>
    <p:sldId id="258" r:id="rId5"/>
    <p:sldId id="263" r:id="rId6"/>
    <p:sldId id="259" r:id="rId7"/>
    <p:sldId id="264" r:id="rId8"/>
    <p:sldId id="265" r:id="rId9"/>
    <p:sldId id="260" r:id="rId10"/>
    <p:sldId id="284" r:id="rId11"/>
    <p:sldId id="281" r:id="rId12"/>
    <p:sldId id="282" r:id="rId13"/>
    <p:sldId id="283" r:id="rId14"/>
    <p:sldId id="266" r:id="rId15"/>
    <p:sldId id="262" r:id="rId16"/>
    <p:sldId id="268" r:id="rId17"/>
    <p:sldId id="269" r:id="rId18"/>
    <p:sldId id="261" r:id="rId19"/>
    <p:sldId id="285" r:id="rId20"/>
    <p:sldId id="270" r:id="rId21"/>
    <p:sldId id="271" r:id="rId22"/>
    <p:sldId id="272" r:id="rId23"/>
    <p:sldId id="273" r:id="rId24"/>
    <p:sldId id="274" r:id="rId25"/>
    <p:sldId id="275" r:id="rId26"/>
    <p:sldId id="276" r:id="rId27"/>
    <p:sldId id="277" r:id="rId28"/>
    <p:sldId id="278" r:id="rId29"/>
    <p:sldId id="279" r:id="rId30"/>
    <p:sldId id="286" r:id="rId31"/>
    <p:sldId id="280" r:id="rId32"/>
    <p:sldId id="290" r:id="rId33"/>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82" autoAdjust="0"/>
  </p:normalViewPr>
  <p:slideViewPr>
    <p:cSldViewPr snapToGrid="0" snapToObjects="1">
      <p:cViewPr>
        <p:scale>
          <a:sx n="90" d="100"/>
          <a:sy n="90" d="100"/>
        </p:scale>
        <p:origin x="-510" y="-3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C514D1BD-7E72-4A7E-8E82-1C53D5E13908}" type="datetimeFigureOut">
              <a:rPr lang="en-US" smtClean="0"/>
              <a:pPr/>
              <a:t>5/29/2013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62900FC1-065B-4124-A6D2-B9D134783DE4}" type="slidenum">
              <a:rPr lang="en-US" smtClean="0"/>
              <a:pPr/>
              <a:t>‹#›</a:t>
            </a:fld>
            <a:endParaRPr lang="en-US"/>
          </a:p>
        </p:txBody>
      </p:sp>
    </p:spTree>
    <p:extLst>
      <p:ext uri="{BB962C8B-B14F-4D97-AF65-F5344CB8AC3E}">
        <p14:creationId xmlns:p14="http://schemas.microsoft.com/office/powerpoint/2010/main" val="323060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00FC1-065B-4124-A6D2-B9D134783DE4}" type="slidenum">
              <a:rPr lang="en-US" smtClean="0"/>
              <a:pPr/>
              <a:t>1</a:t>
            </a:fld>
            <a:endParaRPr lang="en-US"/>
          </a:p>
        </p:txBody>
      </p:sp>
    </p:spTree>
    <p:extLst>
      <p:ext uri="{BB962C8B-B14F-4D97-AF65-F5344CB8AC3E}">
        <p14:creationId xmlns:p14="http://schemas.microsoft.com/office/powerpoint/2010/main" val="1644128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00FC1-065B-4124-A6D2-B9D134783DE4}" type="slidenum">
              <a:rPr lang="en-US" smtClean="0"/>
              <a:pPr/>
              <a:t>11</a:t>
            </a:fld>
            <a:endParaRPr lang="en-US"/>
          </a:p>
        </p:txBody>
      </p:sp>
    </p:spTree>
    <p:extLst>
      <p:ext uri="{BB962C8B-B14F-4D97-AF65-F5344CB8AC3E}">
        <p14:creationId xmlns:p14="http://schemas.microsoft.com/office/powerpoint/2010/main" val="284359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4296" indent="-174296">
              <a:buFont typeface="Arial" pitchFamily="34" charset="0"/>
              <a:buChar char="•"/>
            </a:pPr>
            <a:r>
              <a:rPr lang="en-US" dirty="0" smtClean="0"/>
              <a:t>Impact of oral nutritional supplementation provided during hospitalization was studied in a new health economic analysis, the </a:t>
            </a:r>
            <a:r>
              <a:rPr lang="en-US" dirty="0"/>
              <a:t>Philipson Hospital Outcomes Health Economic study </a:t>
            </a:r>
            <a:endParaRPr lang="en-US" dirty="0" smtClean="0"/>
          </a:p>
          <a:p>
            <a:pPr marL="174296" indent="-174296">
              <a:buFont typeface="Arial" pitchFamily="34" charset="0"/>
              <a:buChar char="•"/>
            </a:pPr>
            <a:r>
              <a:rPr lang="en-US" dirty="0" smtClean="0"/>
              <a:t>Rate</a:t>
            </a:r>
            <a:r>
              <a:rPr lang="en-US" baseline="0" dirty="0" smtClean="0"/>
              <a:t> of ONS use in this data set was a staggeringly low 1.6%</a:t>
            </a:r>
            <a:endParaRPr lang="en-US" dirty="0" smtClean="0"/>
          </a:p>
          <a:p>
            <a:endParaRPr lang="en-US" dirty="0" smtClean="0"/>
          </a:p>
          <a:p>
            <a:r>
              <a:rPr lang="en-US" b="1" dirty="0" smtClean="0"/>
              <a:t>Speaker notes</a:t>
            </a:r>
          </a:p>
          <a:p>
            <a:r>
              <a:rPr lang="en-US" dirty="0" smtClean="0"/>
              <a:t>Presenter</a:t>
            </a:r>
            <a:r>
              <a:rPr lang="en-US" baseline="0" dirty="0" smtClean="0"/>
              <a:t> to discuss findings.  This s</a:t>
            </a:r>
            <a:r>
              <a:rPr lang="en-US" dirty="0" smtClean="0"/>
              <a:t>tudy</a:t>
            </a:r>
            <a:r>
              <a:rPr lang="en-US" baseline="0" dirty="0" smtClean="0"/>
              <a:t> is a retrospective look at an 11 year database with data from the Premier hospital system – which includes diagnostic and billing data.  The database included 44 million adult inpatients episodes (or hospital stay). Within that sample, ONS was used in only 725,000 episodes, which equaled a rate of ONS use of only 1.6%. Only includes if there was an order for an ONS in the chart, does not include if it was delivered or consumed and does not get at compliance.</a:t>
            </a:r>
          </a:p>
          <a:p>
            <a:endParaRPr lang="en-US"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12</a:t>
            </a:fld>
            <a:endParaRPr lang="en-US"/>
          </a:p>
        </p:txBody>
      </p:sp>
    </p:spTree>
    <p:extLst>
      <p:ext uri="{BB962C8B-B14F-4D97-AF65-F5344CB8AC3E}">
        <p14:creationId xmlns:p14="http://schemas.microsoft.com/office/powerpoint/2010/main" val="1197157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4296" indent="-174296">
              <a:buFont typeface="Arial" pitchFamily="34" charset="0"/>
              <a:buChar char="•"/>
            </a:pPr>
            <a:r>
              <a:rPr lang="en-US" dirty="0" smtClean="0"/>
              <a:t>Nutrition supplementation provided during hospitalization was associated with</a:t>
            </a:r>
            <a:r>
              <a:rPr lang="en-US" baseline="0" dirty="0" smtClean="0"/>
              <a:t> a 21% decrease in LOS, 21.6% decrease in episode cost, and a 6.7% decrease in probability of a 30-day readmission</a:t>
            </a:r>
            <a:endParaRPr lang="en-US" dirty="0" smtClean="0"/>
          </a:p>
          <a:p>
            <a:endParaRPr lang="en-US" dirty="0" smtClean="0"/>
          </a:p>
          <a:p>
            <a:r>
              <a:rPr lang="en-US" b="1" dirty="0" smtClean="0"/>
              <a:t>Speaker</a:t>
            </a:r>
            <a:r>
              <a:rPr lang="en-US" b="1" baseline="0" dirty="0" smtClean="0"/>
              <a:t> notes</a:t>
            </a:r>
          </a:p>
          <a:p>
            <a:r>
              <a:rPr lang="en-US" dirty="0" smtClean="0"/>
              <a:t>Presenter to discuss</a:t>
            </a:r>
            <a:r>
              <a:rPr lang="en-US" baseline="0" dirty="0" smtClean="0"/>
              <a:t> findings.  </a:t>
            </a:r>
            <a:r>
              <a:rPr lang="en-US" dirty="0" smtClean="0"/>
              <a:t>So when we compare those matched groups, we get the following</a:t>
            </a:r>
            <a:r>
              <a:rPr lang="en-US" baseline="0" dirty="0" smtClean="0"/>
              <a:t> results:</a:t>
            </a:r>
          </a:p>
          <a:p>
            <a:r>
              <a:rPr lang="en-US" baseline="0" dirty="0" smtClean="0"/>
              <a:t>-21% decrease in LOS (2.3 Days)</a:t>
            </a:r>
          </a:p>
          <a:p>
            <a:r>
              <a:rPr lang="en-US" baseline="0" dirty="0" smtClean="0"/>
              <a:t>-21.6% decrease in episode cost (which equals $4,734 dollars per episode)</a:t>
            </a:r>
          </a:p>
          <a:p>
            <a:r>
              <a:rPr lang="en-US" baseline="0" dirty="0" smtClean="0"/>
              <a:t>-6.7% decrease in probability of 30-day readmission</a:t>
            </a:r>
          </a:p>
          <a:p>
            <a:endParaRPr lang="en-US" baseline="0" dirty="0" smtClean="0"/>
          </a:p>
          <a:p>
            <a:r>
              <a:rPr lang="en-US" baseline="0" dirty="0" smtClean="0"/>
              <a:t>In addition, ONS cost per episode was approx. $88.26, which is fully burdened (includes the ONS cost, administrative and staffing costs, </a:t>
            </a:r>
            <a:r>
              <a:rPr lang="en-US" baseline="0" dirty="0" err="1" smtClean="0"/>
              <a:t>etc</a:t>
            </a:r>
            <a:r>
              <a:rPr lang="en-US" baseline="0" dirty="0" smtClean="0"/>
              <a:t>)/ So for each $1 spent on ONS, it saves approx. $52.63.</a:t>
            </a:r>
            <a:endParaRPr lang="en-US" dirty="0" smtClean="0"/>
          </a:p>
        </p:txBody>
      </p:sp>
      <p:sp>
        <p:nvSpPr>
          <p:cNvPr id="4" name="Slide Number Placeholder 3"/>
          <p:cNvSpPr>
            <a:spLocks noGrp="1"/>
          </p:cNvSpPr>
          <p:nvPr>
            <p:ph type="sldNum" sz="quarter" idx="10"/>
          </p:nvPr>
        </p:nvSpPr>
        <p:spPr/>
        <p:txBody>
          <a:bodyPr/>
          <a:lstStyle/>
          <a:p>
            <a:fld id="{62900FC1-065B-4124-A6D2-B9D134783DE4}" type="slidenum">
              <a:rPr lang="en-US" smtClean="0"/>
              <a:pPr/>
              <a:t>13</a:t>
            </a:fld>
            <a:endParaRPr lang="en-US"/>
          </a:p>
        </p:txBody>
      </p:sp>
    </p:spTree>
    <p:extLst>
      <p:ext uri="{BB962C8B-B14F-4D97-AF65-F5344CB8AC3E}">
        <p14:creationId xmlns:p14="http://schemas.microsoft.com/office/powerpoint/2010/main" val="361529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00FC1-065B-4124-A6D2-B9D134783DE4}" type="slidenum">
              <a:rPr lang="en-US" smtClean="0"/>
              <a:pPr/>
              <a:t>14</a:t>
            </a:fld>
            <a:endParaRPr lang="en-US"/>
          </a:p>
        </p:txBody>
      </p:sp>
    </p:spTree>
    <p:extLst>
      <p:ext uri="{BB962C8B-B14F-4D97-AF65-F5344CB8AC3E}">
        <p14:creationId xmlns:p14="http://schemas.microsoft.com/office/powerpoint/2010/main" val="396435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4296" indent="-174296">
              <a:buFont typeface="Arial" pitchFamily="34" charset="0"/>
              <a:buChar char="•"/>
            </a:pPr>
            <a:r>
              <a:rPr lang="en-US" dirty="0" smtClean="0"/>
              <a:t>Malnutrition is a significant factor in the development of pressure ulcers</a:t>
            </a:r>
          </a:p>
          <a:p>
            <a:pPr marL="174296" indent="-174296">
              <a:buFont typeface="Arial" pitchFamily="34" charset="0"/>
              <a:buChar char="•"/>
            </a:pPr>
            <a:r>
              <a:rPr lang="en-US" dirty="0" smtClean="0"/>
              <a:t>Malnourished patients have a higher </a:t>
            </a:r>
            <a:r>
              <a:rPr lang="en-US" dirty="0" err="1" smtClean="0"/>
              <a:t>likihood</a:t>
            </a:r>
            <a:r>
              <a:rPr lang="en-US" dirty="0" smtClean="0"/>
              <a:t> to</a:t>
            </a:r>
            <a:r>
              <a:rPr lang="en-US" baseline="0" dirty="0" smtClean="0"/>
              <a:t> </a:t>
            </a:r>
            <a:r>
              <a:rPr lang="en-US" dirty="0" smtClean="0"/>
              <a:t>develop a pressure ulcer (with an odds ratio of 3.8)</a:t>
            </a:r>
          </a:p>
          <a:p>
            <a:endParaRPr lang="en-US" dirty="0" smtClean="0"/>
          </a:p>
          <a:p>
            <a:pPr>
              <a:defRPr/>
            </a:pPr>
            <a:r>
              <a:rPr lang="en-US" b="1" dirty="0" smtClean="0"/>
              <a:t>Speaker notes</a:t>
            </a:r>
          </a:p>
          <a:p>
            <a:pPr>
              <a:defRPr/>
            </a:pPr>
            <a:r>
              <a:rPr lang="en-US" dirty="0" smtClean="0"/>
              <a:t>In this slide, we see that malnutrition is a significant factor in the development of pressure ulcers.  Fry, et al found that someone who is malnourished will have a higher </a:t>
            </a:r>
            <a:r>
              <a:rPr lang="en-US" dirty="0" err="1" smtClean="0"/>
              <a:t>likihood</a:t>
            </a:r>
            <a:r>
              <a:rPr lang="en-US" dirty="0" smtClean="0"/>
              <a:t> to develop a pressure ulcer (with an odds ratio of 3.8). This study was done in over 800,000 surgical patients looking at the association between different factors (CABG surgery, malnutrition/weight loss, etc)</a:t>
            </a:r>
            <a:r>
              <a:rPr lang="en-US" baseline="0" dirty="0" smtClean="0"/>
              <a:t> and various never events.</a:t>
            </a:r>
            <a:endParaRPr lang="en-US"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15</a:t>
            </a:fld>
            <a:endParaRPr lang="en-US"/>
          </a:p>
        </p:txBody>
      </p:sp>
    </p:spTree>
    <p:extLst>
      <p:ext uri="{BB962C8B-B14F-4D97-AF65-F5344CB8AC3E}">
        <p14:creationId xmlns:p14="http://schemas.microsoft.com/office/powerpoint/2010/main" val="3301214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 </a:t>
            </a:r>
          </a:p>
          <a:p>
            <a:pPr marL="174296" indent="-174296">
              <a:buFont typeface="Arial" pitchFamily="34" charset="0"/>
              <a:buChar char="•"/>
            </a:pPr>
            <a:r>
              <a:rPr lang="en-US" dirty="0" smtClean="0"/>
              <a:t>This systematic review and meta-analysis was undertaken to address the impact of enteral nutritional support on pressure ulcer incidence and healing and a range of other clinically relevant outcome measures in this group</a:t>
            </a:r>
          </a:p>
          <a:p>
            <a:pPr marL="174296" indent="-174296">
              <a:buFont typeface="Arial" pitchFamily="34" charset="0"/>
              <a:buChar char="•"/>
            </a:pPr>
            <a:r>
              <a:rPr lang="en-US" b="0" dirty="0" smtClean="0"/>
              <a:t>This systematic review shows </a:t>
            </a:r>
            <a:r>
              <a:rPr lang="en-US" b="0" dirty="0" err="1" smtClean="0"/>
              <a:t>enteral</a:t>
            </a:r>
            <a:r>
              <a:rPr lang="en-US" b="0" dirty="0" smtClean="0"/>
              <a:t> nutritional support, particularly high protein ONS, can significantly reduce the risk of developing pressure ulcers (by 25%). Although studies suggest ONS and ETF may improve healing of PU, further research to confirm this trend is required.</a:t>
            </a:r>
          </a:p>
          <a:p>
            <a:endParaRPr lang="en-US" b="1" dirty="0" smtClean="0"/>
          </a:p>
          <a:p>
            <a:r>
              <a:rPr lang="en-US" b="1" dirty="0" smtClean="0"/>
              <a:t>Speaker notes</a:t>
            </a:r>
          </a:p>
          <a:p>
            <a:r>
              <a:rPr lang="en-US" dirty="0" smtClean="0"/>
              <a:t>Presenter</a:t>
            </a:r>
            <a:r>
              <a:rPr lang="en-US" baseline="0" dirty="0" smtClean="0"/>
              <a:t> to discuss study findings.  </a:t>
            </a:r>
            <a:r>
              <a:rPr lang="en-US" dirty="0" smtClean="0"/>
              <a:t>Fifteen studies (including eight randomized controlled trials (RCTs)) of oral nutritional supplements (ONS) or </a:t>
            </a:r>
            <a:r>
              <a:rPr lang="en-US" dirty="0" err="1" smtClean="0"/>
              <a:t>enteral</a:t>
            </a:r>
            <a:r>
              <a:rPr lang="en-US" dirty="0" smtClean="0"/>
              <a:t> tube feeding (ETF), identified using electronic databases (including Pub Med and Cochrane) and bibliography searches, were included in the systematic review. Outcomes including pressure ulcer incidence, pressure ulcer healing, quality of life, complications, mortality, anthropometry and dietary intake were recorded, with the aim of comparing nutritional support versus routine care (e.g. usual diet and pressure ulcer care) and nutritional formulas of different composition. Of these 15 studies, 5 RCTs comparing ONS (4 RCTs) and ETF (1 RCT) with routine care could be included in a meta-analysis of pressure ulcer incidence. </a:t>
            </a:r>
            <a:r>
              <a:rPr lang="en-US" b="1" dirty="0" smtClean="0"/>
              <a:t>This systematic review shows </a:t>
            </a:r>
            <a:r>
              <a:rPr lang="en-US" b="1" dirty="0" err="1" smtClean="0"/>
              <a:t>enteral</a:t>
            </a:r>
            <a:r>
              <a:rPr lang="en-US" b="1" dirty="0" smtClean="0"/>
              <a:t> nutritional support, particularly high protein ONS, can significantly reduce the risk of developing pressure ulcers (by 25%). Although studies suggest ONS and ETF may improve healing of PU, further research to confirm this trend is required.</a:t>
            </a:r>
          </a:p>
        </p:txBody>
      </p:sp>
      <p:sp>
        <p:nvSpPr>
          <p:cNvPr id="4" name="Slide Number Placeholder 3"/>
          <p:cNvSpPr>
            <a:spLocks noGrp="1"/>
          </p:cNvSpPr>
          <p:nvPr>
            <p:ph type="sldNum" sz="quarter" idx="10"/>
          </p:nvPr>
        </p:nvSpPr>
        <p:spPr/>
        <p:txBody>
          <a:bodyPr/>
          <a:lstStyle/>
          <a:p>
            <a:fld id="{62900FC1-065B-4124-A6D2-B9D134783DE4}" type="slidenum">
              <a:rPr lang="en-US" smtClean="0"/>
              <a:pPr/>
              <a:t>16</a:t>
            </a:fld>
            <a:endParaRPr lang="en-US"/>
          </a:p>
        </p:txBody>
      </p:sp>
    </p:spTree>
    <p:extLst>
      <p:ext uri="{BB962C8B-B14F-4D97-AF65-F5344CB8AC3E}">
        <p14:creationId xmlns:p14="http://schemas.microsoft.com/office/powerpoint/2010/main" val="399219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00FC1-065B-4124-A6D2-B9D134783DE4}" type="slidenum">
              <a:rPr lang="en-US" smtClean="0"/>
              <a:pPr/>
              <a:t>17</a:t>
            </a:fld>
            <a:endParaRPr lang="en-US"/>
          </a:p>
        </p:txBody>
      </p:sp>
    </p:spTree>
    <p:extLst>
      <p:ext uri="{BB962C8B-B14F-4D97-AF65-F5344CB8AC3E}">
        <p14:creationId xmlns:p14="http://schemas.microsoft.com/office/powerpoint/2010/main" val="748431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4296" indent="-174296">
              <a:buFont typeface="Arial" pitchFamily="34" charset="0"/>
              <a:buChar char="•"/>
            </a:pPr>
            <a:r>
              <a:rPr lang="en-US" dirty="0" smtClean="0"/>
              <a:t>Malnourished patients have up to 3x higher rate of infections</a:t>
            </a:r>
          </a:p>
          <a:p>
            <a:endParaRPr lang="en-US" dirty="0" smtClean="0"/>
          </a:p>
          <a:p>
            <a:pPr>
              <a:defRPr/>
            </a:pPr>
            <a:r>
              <a:rPr lang="en-US" b="1" dirty="0" smtClean="0"/>
              <a:t>Speaker notes</a:t>
            </a:r>
          </a:p>
          <a:p>
            <a:pPr>
              <a:defRPr/>
            </a:pPr>
            <a:r>
              <a:rPr lang="en-US" dirty="0" smtClean="0"/>
              <a:t>In other data, we see that malnourished patients have up to 3x higher rate of infections.  In this study by Schneider et al in 2004, we see that severely malnourished patients had</a:t>
            </a:r>
            <a:r>
              <a:rPr lang="en-US" baseline="0" dirty="0" smtClean="0"/>
              <a:t> a </a:t>
            </a:r>
            <a:r>
              <a:rPr lang="en-US" dirty="0" smtClean="0"/>
              <a:t>3x higher rate of infections than well nourished patients and approximately 2x greater than patients who are moderately malnourished.</a:t>
            </a:r>
            <a:endParaRPr lang="en-US"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18</a:t>
            </a:fld>
            <a:endParaRPr lang="en-US"/>
          </a:p>
        </p:txBody>
      </p:sp>
    </p:spTree>
    <p:extLst>
      <p:ext uri="{BB962C8B-B14F-4D97-AF65-F5344CB8AC3E}">
        <p14:creationId xmlns:p14="http://schemas.microsoft.com/office/powerpoint/2010/main" val="1111216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17"/>
              </a:spcBef>
            </a:pPr>
            <a:r>
              <a:rPr lang="en-US" b="1" dirty="0" smtClean="0">
                <a:solidFill>
                  <a:srgbClr val="000000"/>
                </a:solidFill>
                <a:latin typeface="Arial"/>
                <a:ea typeface="MS PGothic"/>
                <a:cs typeface="Arial"/>
              </a:rPr>
              <a:t>Key points</a:t>
            </a:r>
          </a:p>
          <a:p>
            <a:pPr marL="174296" indent="-174296">
              <a:spcBef>
                <a:spcPts val="1017"/>
              </a:spcBef>
              <a:buFont typeface="Arial" pitchFamily="34" charset="0"/>
              <a:buChar char="•"/>
            </a:pPr>
            <a:r>
              <a:rPr lang="en-US" dirty="0" smtClean="0">
                <a:solidFill>
                  <a:srgbClr val="000000"/>
                </a:solidFill>
                <a:latin typeface="Arial"/>
                <a:ea typeface="MS PGothic"/>
                <a:cs typeface="Arial"/>
              </a:rPr>
              <a:t>Nutrition</a:t>
            </a:r>
            <a:r>
              <a:rPr lang="en-US" baseline="0" dirty="0" smtClean="0">
                <a:solidFill>
                  <a:srgbClr val="000000"/>
                </a:solidFill>
                <a:latin typeface="Arial"/>
                <a:ea typeface="MS PGothic"/>
                <a:cs typeface="Arial"/>
              </a:rPr>
              <a:t> intervention can also impact complications in different patient populations</a:t>
            </a:r>
          </a:p>
          <a:p>
            <a:pPr marL="174296" indent="-174296">
              <a:spcBef>
                <a:spcPts val="1017"/>
              </a:spcBef>
              <a:buFont typeface="Arial" pitchFamily="34" charset="0"/>
              <a:buChar char="•"/>
            </a:pPr>
            <a:r>
              <a:rPr lang="en-US" baseline="0" dirty="0" smtClean="0">
                <a:solidFill>
                  <a:srgbClr val="000000"/>
                </a:solidFill>
                <a:latin typeface="Arial"/>
                <a:ea typeface="MS PGothic"/>
                <a:cs typeface="Arial"/>
              </a:rPr>
              <a:t>This meta-analysis showed that </a:t>
            </a:r>
            <a:r>
              <a:rPr lang="en-US" baseline="0" dirty="0" err="1" smtClean="0">
                <a:solidFill>
                  <a:srgbClr val="000000"/>
                </a:solidFill>
                <a:latin typeface="Arial"/>
                <a:ea typeface="MS PGothic"/>
                <a:cs typeface="Arial"/>
              </a:rPr>
              <a:t>enteral</a:t>
            </a:r>
            <a:r>
              <a:rPr lang="en-US" baseline="0" dirty="0" smtClean="0">
                <a:solidFill>
                  <a:srgbClr val="000000"/>
                </a:solidFill>
                <a:latin typeface="Arial"/>
                <a:ea typeface="MS PGothic"/>
                <a:cs typeface="Arial"/>
              </a:rPr>
              <a:t> nutrition (ONS and tube feeding) significantly reduced postoperative complications in GI surgery patients by 63%</a:t>
            </a:r>
            <a:endParaRPr lang="en-US" dirty="0" smtClean="0">
              <a:solidFill>
                <a:srgbClr val="000000"/>
              </a:solidFill>
              <a:latin typeface="Arial"/>
              <a:ea typeface="MS PGothic"/>
              <a:cs typeface="Arial"/>
            </a:endParaRPr>
          </a:p>
          <a:p>
            <a:pPr marL="174296" indent="-174296">
              <a:spcBef>
                <a:spcPts val="1017"/>
              </a:spcBef>
              <a:buFont typeface="Arial" pitchFamily="34" charset="0"/>
              <a:buChar char="•"/>
            </a:pPr>
            <a:endParaRPr lang="en-US" dirty="0" smtClean="0">
              <a:solidFill>
                <a:srgbClr val="000000"/>
              </a:solidFill>
              <a:latin typeface="Arial"/>
              <a:ea typeface="MS PGothic"/>
              <a:cs typeface="Arial"/>
            </a:endParaRPr>
          </a:p>
          <a:p>
            <a:pPr>
              <a:spcBef>
                <a:spcPts val="1017"/>
              </a:spcBef>
            </a:pPr>
            <a:r>
              <a:rPr lang="en-US" b="1" dirty="0" smtClean="0">
                <a:solidFill>
                  <a:srgbClr val="000000"/>
                </a:solidFill>
                <a:latin typeface="Arial"/>
                <a:ea typeface="MS PGothic"/>
                <a:cs typeface="Arial"/>
              </a:rPr>
              <a:t>Speaker</a:t>
            </a:r>
            <a:r>
              <a:rPr lang="en-US" b="1" baseline="0" dirty="0" smtClean="0">
                <a:solidFill>
                  <a:srgbClr val="000000"/>
                </a:solidFill>
                <a:latin typeface="Arial"/>
                <a:ea typeface="MS PGothic"/>
                <a:cs typeface="Arial"/>
              </a:rPr>
              <a:t> notes</a:t>
            </a:r>
          </a:p>
          <a:p>
            <a:r>
              <a:rPr lang="en-US" sz="1200" kern="1200" baseline="0" dirty="0" smtClean="0">
                <a:solidFill>
                  <a:schemeClr val="tx1"/>
                </a:solidFill>
                <a:latin typeface="+mn-lt"/>
                <a:ea typeface="+mn-ea"/>
                <a:cs typeface="+mn-cs"/>
              </a:rPr>
              <a:t>The effect of ONS and tube feeding on clinical outcome, specifically in gastrointestinal (GI) surgical patients, was addressed in a meta-analysis of 18 RCT (n=907; patients undergoing a variety of procedures, including </a:t>
            </a:r>
            <a:r>
              <a:rPr lang="en-US" sz="1200" kern="1200" baseline="0" dirty="0" err="1" smtClean="0">
                <a:solidFill>
                  <a:schemeClr val="tx1"/>
                </a:solidFill>
                <a:latin typeface="+mn-lt"/>
                <a:ea typeface="+mn-ea"/>
                <a:cs typeface="+mn-cs"/>
              </a:rPr>
              <a:t>gastrectomy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hemicolectomy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cholecystectomy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hemigastrectomy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laparotomy</a:t>
            </a:r>
            <a:r>
              <a:rPr lang="en-US" sz="1200" kern="1200" baseline="0" dirty="0" smtClean="0">
                <a:solidFill>
                  <a:schemeClr val="tx1"/>
                </a:solidFill>
                <a:latin typeface="+mn-lt"/>
                <a:ea typeface="+mn-ea"/>
                <a:cs typeface="+mn-cs"/>
              </a:rPr>
              <a:t> and resection, </a:t>
            </a:r>
            <a:r>
              <a:rPr lang="en-US" sz="1200" kern="1200" baseline="0" dirty="0" err="1" smtClean="0">
                <a:solidFill>
                  <a:schemeClr val="tx1"/>
                </a:solidFill>
                <a:latin typeface="+mn-lt"/>
                <a:ea typeface="+mn-ea"/>
                <a:cs typeface="+mn-cs"/>
              </a:rPr>
              <a:t>oesophagogastrectomy</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pancreatoduodenectomy</a:t>
            </a:r>
            <a:r>
              <a:rPr lang="en-US" sz="1200" kern="1200" baseline="0" dirty="0" smtClean="0">
                <a:solidFill>
                  <a:schemeClr val="tx1"/>
                </a:solidFill>
                <a:latin typeface="+mn-lt"/>
                <a:ea typeface="+mn-ea"/>
                <a:cs typeface="+mn-cs"/>
              </a:rPr>
              <a:t>). This showed </a:t>
            </a:r>
            <a:r>
              <a:rPr lang="en-US" sz="1200" kern="1200" baseline="0" dirty="0" err="1" smtClean="0">
                <a:solidFill>
                  <a:schemeClr val="tx1"/>
                </a:solidFill>
                <a:latin typeface="+mn-lt"/>
                <a:ea typeface="+mn-ea"/>
                <a:cs typeface="+mn-cs"/>
              </a:rPr>
              <a:t>enteral</a:t>
            </a:r>
            <a:r>
              <a:rPr lang="en-US" sz="1200" kern="1200" baseline="0" dirty="0" smtClean="0">
                <a:solidFill>
                  <a:schemeClr val="tx1"/>
                </a:solidFill>
                <a:latin typeface="+mn-lt"/>
                <a:ea typeface="+mn-ea"/>
                <a:cs typeface="+mn-cs"/>
              </a:rPr>
              <a:t> nutrition (supplements, tube feeding) significantly reduced postoperative complications (wound, respiratory and other infections, postoperative </a:t>
            </a:r>
            <a:r>
              <a:rPr lang="en-US" sz="1200" kern="1200" baseline="0" dirty="0" err="1" smtClean="0">
                <a:solidFill>
                  <a:schemeClr val="tx1"/>
                </a:solidFill>
                <a:latin typeface="+mn-lt"/>
                <a:ea typeface="+mn-ea"/>
                <a:cs typeface="+mn-cs"/>
              </a:rPr>
              <a:t>ileus</a:t>
            </a:r>
            <a:r>
              <a:rPr lang="en-US" sz="1200" kern="1200" baseline="0" dirty="0" smtClean="0">
                <a:solidFill>
                  <a:schemeClr val="tx1"/>
                </a:solidFill>
                <a:latin typeface="+mn-lt"/>
                <a:ea typeface="+mn-ea"/>
                <a:cs typeface="+mn-cs"/>
              </a:rPr>
              <a:t>, wound dehiscence, respiratory complications, unresolved peritonitis with </a:t>
            </a:r>
            <a:r>
              <a:rPr lang="en-US" sz="1200" kern="1200" baseline="0" dirty="0" err="1" smtClean="0">
                <a:solidFill>
                  <a:schemeClr val="tx1"/>
                </a:solidFill>
                <a:latin typeface="+mn-lt"/>
                <a:ea typeface="+mn-ea"/>
                <a:cs typeface="+mn-cs"/>
              </a:rPr>
              <a:t>relaparotomy</a:t>
            </a:r>
            <a:r>
              <a:rPr lang="en-US" sz="1200" kern="1200" baseline="0" dirty="0" smtClean="0">
                <a:solidFill>
                  <a:schemeClr val="tx1"/>
                </a:solidFill>
                <a:latin typeface="+mn-lt"/>
                <a:ea typeface="+mn-ea"/>
                <a:cs typeface="+mn-cs"/>
              </a:rPr>
              <a:t>) with an OR of 0.37 (95% CI 0.26– 0.53). In a separate analysis, these beneficial reduction complication rates were significant both for patients receiving ONS [250–600 kcal/day for 7 days to 10 weeks, OR 0.37 (95% CI 0.23–0.60)] and those receiving tube feeding [831–2852 kcal/day for &lt;11 days, OR 0.37</a:t>
            </a:r>
          </a:p>
          <a:p>
            <a:r>
              <a:rPr lang="en-US" sz="1200" kern="1200" baseline="0" dirty="0" smtClean="0">
                <a:solidFill>
                  <a:schemeClr val="tx1"/>
                </a:solidFill>
                <a:latin typeface="+mn-lt"/>
                <a:ea typeface="+mn-ea"/>
                <a:cs typeface="+mn-cs"/>
              </a:rPr>
              <a:t>(95% CI 0.22–0.61)].</a:t>
            </a:r>
            <a:endParaRPr lang="en-US"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19</a:t>
            </a:fld>
            <a:endParaRPr lang="en-US"/>
          </a:p>
        </p:txBody>
      </p:sp>
    </p:spTree>
    <p:extLst>
      <p:ext uri="{BB962C8B-B14F-4D97-AF65-F5344CB8AC3E}">
        <p14:creationId xmlns:p14="http://schemas.microsoft.com/office/powerpoint/2010/main" val="3967083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endParaRPr lang="en-US" b="1" dirty="0" smtClean="0"/>
          </a:p>
          <a:p>
            <a:pPr marL="174296" indent="-174296">
              <a:buFont typeface="Arial" pitchFamily="34" charset="0"/>
              <a:buChar char="•"/>
            </a:pPr>
            <a:r>
              <a:rPr lang="en-US" dirty="0" smtClean="0"/>
              <a:t>The present study was undertaken to investigate the short term clinical efficacy of oral dietary supplements administered post-operatively to patients undergoing predetermined moderate to severe gastrointestinal surgery </a:t>
            </a:r>
          </a:p>
          <a:p>
            <a:pPr marL="174296" indent="-174296">
              <a:buFont typeface="Arial" pitchFamily="34" charset="0"/>
              <a:buChar char="•"/>
            </a:pPr>
            <a:r>
              <a:rPr lang="en-US" dirty="0" smtClean="0"/>
              <a:t>A normal diet plus oral nutritional supplements</a:t>
            </a:r>
            <a:r>
              <a:rPr lang="en-US" baseline="0" dirty="0" smtClean="0"/>
              <a:t> resulted in an increase in energy intake, decreased weight loss after hospital discharge, and decreased complications as compared to the control group.</a:t>
            </a:r>
            <a:endParaRPr lang="en-US" dirty="0" smtClean="0"/>
          </a:p>
          <a:p>
            <a:endParaRPr lang="en-US" dirty="0" smtClean="0"/>
          </a:p>
          <a:p>
            <a:r>
              <a:rPr lang="en-US" b="1" dirty="0" smtClean="0"/>
              <a:t>Speaker notes</a:t>
            </a:r>
          </a:p>
          <a:p>
            <a:r>
              <a:rPr lang="en-US" dirty="0" smtClean="0"/>
              <a:t>Presenter</a:t>
            </a:r>
            <a:r>
              <a:rPr lang="en-US" baseline="0" dirty="0" smtClean="0"/>
              <a:t> to discuss study findings. </a:t>
            </a:r>
            <a:r>
              <a:rPr lang="en-US" dirty="0" smtClean="0"/>
              <a:t>Trial end points for comparison included effects of oral dietary supplements on nutritional intake, nutritional status and incidence of serious complications. 54 patients who were scheduled to undergo predetermined moderate to major gastrointestinal surgical procedures entered the study. They were randomly assigned to receive a normal ward diet post-operatively or the same diet supplemented ad libitum by an oral nutritional sip feed. 40 patients (20 in each group) completed the study. The mean daily energy intake (</a:t>
            </a:r>
            <a:r>
              <a:rPr lang="en-US" dirty="0" err="1" smtClean="0"/>
              <a:t>KCal</a:t>
            </a:r>
            <a:r>
              <a:rPr lang="en-US" dirty="0" smtClean="0"/>
              <a:t>/day) assessed from 7 day food diaries was significantly higher in the treatment group (1833 +/- SEM 99) than in the control group (1108 +/- 56, p &lt; 0.0001). This increase occurred not only as a consequence of energy intake from the oral dietary supplements (470 +/- 30) but also because more energy was consumed from the ward diet by the treatment than the control patients (1353 +/- 92 vs. 1108 +/- 56, p &lt; 0.02). The mean daily protein intake g/day in the treatment group (66.0 +/- 3.4) was also greater than in the control group (52.9 +/- 29 p &lt; 0.0001). This difference was due solely to the intake in protein from the oral dietary supplements (15.7 +/- 1.0), protein intake from the ward diet being similar in the treatment (50.1 +/- 3.2) and control (52.9 +/- 29) groups. Patients in the treatment group maintained their pre-operative weight where as control patients had lost significant amount of their pre-operative weight by study day 3 (4.5 +/- 12 kg and by discharge (4.7 +/- 1.2 kg, p &lt; 0.02). Pre-operative muscle function as evidenced by grip strength dynamometry decreased to a greater extent in the control than treatment group patients by study day 3 (14.6 +/- 2.2 </a:t>
            </a:r>
            <a:r>
              <a:rPr lang="en-US" dirty="0" err="1" smtClean="0"/>
              <a:t>KPa</a:t>
            </a:r>
            <a:r>
              <a:rPr lang="en-US" dirty="0" smtClean="0"/>
              <a:t> vs. 2.8 +/- 2.4 &lt; 0.03) and by discharge (10.4 +/- 3.1 </a:t>
            </a:r>
            <a:r>
              <a:rPr lang="en-US" dirty="0" err="1" smtClean="0"/>
              <a:t>KPa</a:t>
            </a:r>
            <a:r>
              <a:rPr lang="en-US" dirty="0" smtClean="0"/>
              <a:t> vs. 0.10 +/- 1.9 p &lt; 0.03). The incidence of serious infections (pneumonia, wound infection) was significantly higher in the control group (10) than in the treatment group (3, p &lt; 0.02). </a:t>
            </a:r>
            <a:r>
              <a:rPr lang="en-US" baseline="0" dirty="0" smtClean="0"/>
              <a:t> </a:t>
            </a:r>
            <a:r>
              <a:rPr lang="en-US" b="1" dirty="0" smtClean="0"/>
              <a:t>It is concluded that the prescription of oral dietary supplements on an ad libitum basis to post-operative patients undergoing moderate to major gastrointestinal surgery results in clinically significant short term benefits.</a:t>
            </a:r>
          </a:p>
        </p:txBody>
      </p:sp>
      <p:sp>
        <p:nvSpPr>
          <p:cNvPr id="4" name="Slide Number Placeholder 3"/>
          <p:cNvSpPr>
            <a:spLocks noGrp="1"/>
          </p:cNvSpPr>
          <p:nvPr>
            <p:ph type="sldNum" sz="quarter" idx="10"/>
          </p:nvPr>
        </p:nvSpPr>
        <p:spPr/>
        <p:txBody>
          <a:bodyPr/>
          <a:lstStyle/>
          <a:p>
            <a:fld id="{62900FC1-065B-4124-A6D2-B9D134783DE4}" type="slidenum">
              <a:rPr lang="en-US" smtClean="0"/>
              <a:pPr/>
              <a:t>20</a:t>
            </a:fld>
            <a:endParaRPr lang="en-US"/>
          </a:p>
        </p:txBody>
      </p:sp>
    </p:spTree>
    <p:extLst>
      <p:ext uri="{BB962C8B-B14F-4D97-AF65-F5344CB8AC3E}">
        <p14:creationId xmlns:p14="http://schemas.microsoft.com/office/powerpoint/2010/main" val="247936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4296" indent="-174296">
              <a:buFont typeface="Arial" pitchFamily="34" charset="0"/>
              <a:buChar char="•"/>
            </a:pPr>
            <a:r>
              <a:rPr lang="en-US" dirty="0" smtClean="0"/>
              <a:t>The changes that we are seeing in the healthcare landscape are being driven by </a:t>
            </a:r>
            <a:r>
              <a:rPr lang="en-US" b="1" dirty="0" smtClean="0"/>
              <a:t>3 key factors </a:t>
            </a:r>
            <a:r>
              <a:rPr lang="en-US" dirty="0" smtClean="0"/>
              <a:t>(1) better quality (2) lower cost (3) and safety</a:t>
            </a:r>
          </a:p>
          <a:p>
            <a:pPr marL="174296" indent="-174296">
              <a:buFont typeface="Arial" pitchFamily="34" charset="0"/>
              <a:buChar char="•"/>
            </a:pPr>
            <a:r>
              <a:rPr lang="en-US" dirty="0" smtClean="0"/>
              <a:t>The changes are affecting payments for certain outcomes, 30 day readmissions and some</a:t>
            </a:r>
            <a:r>
              <a:rPr lang="en-US" baseline="0" dirty="0" smtClean="0"/>
              <a:t> hospital acquired conditions</a:t>
            </a:r>
            <a:endParaRPr lang="en-US" dirty="0" smtClean="0"/>
          </a:p>
          <a:p>
            <a:endParaRPr lang="en-US" dirty="0" smtClean="0"/>
          </a:p>
          <a:p>
            <a:pPr>
              <a:defRPr/>
            </a:pPr>
            <a:r>
              <a:rPr lang="en-US" b="1" dirty="0" smtClean="0"/>
              <a:t>Speaker notes</a:t>
            </a:r>
          </a:p>
          <a:p>
            <a:pPr>
              <a:defRPr/>
            </a:pPr>
            <a:r>
              <a:rPr lang="en-US" dirty="0" smtClean="0"/>
              <a:t>Discuss the fact that healthcare is a function of quality and cost.   Address the 3 areas on the slide: quality patient care, readmissions, and hospital-acquired</a:t>
            </a:r>
            <a:r>
              <a:rPr lang="en-US" baseline="0" dirty="0" smtClean="0"/>
              <a:t> conditions and the recent changes in those areas over the last few years in health care reform.</a:t>
            </a:r>
            <a:endParaRPr lang="en-US"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3</a:t>
            </a:fld>
            <a:endParaRPr lang="en-US"/>
          </a:p>
        </p:txBody>
      </p:sp>
    </p:spTree>
    <p:extLst>
      <p:ext uri="{BB962C8B-B14F-4D97-AF65-F5344CB8AC3E}">
        <p14:creationId xmlns:p14="http://schemas.microsoft.com/office/powerpoint/2010/main" val="960302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17"/>
              </a:spcBef>
            </a:pPr>
            <a:r>
              <a:rPr lang="en-US" b="1" dirty="0" smtClean="0">
                <a:solidFill>
                  <a:srgbClr val="000000"/>
                </a:solidFill>
                <a:latin typeface="Arial"/>
                <a:ea typeface="MS PGothic"/>
                <a:cs typeface="Arial"/>
              </a:rPr>
              <a:t>Key points</a:t>
            </a:r>
          </a:p>
          <a:p>
            <a:pPr marL="174296" indent="-174296">
              <a:spcBef>
                <a:spcPts val="1017"/>
              </a:spcBef>
              <a:buFont typeface="Arial" pitchFamily="34" charset="0"/>
              <a:buChar char="•"/>
            </a:pPr>
            <a:r>
              <a:rPr lang="en-US" dirty="0" smtClean="0">
                <a:solidFill>
                  <a:srgbClr val="000000"/>
                </a:solidFill>
                <a:latin typeface="Arial"/>
                <a:ea typeface="MS PGothic"/>
                <a:cs typeface="Arial"/>
              </a:rPr>
              <a:t>This</a:t>
            </a:r>
            <a:r>
              <a:rPr lang="en-US" baseline="0" dirty="0" smtClean="0">
                <a:solidFill>
                  <a:srgbClr val="000000"/>
                </a:solidFill>
                <a:latin typeface="Arial"/>
                <a:ea typeface="MS PGothic"/>
                <a:cs typeface="Arial"/>
              </a:rPr>
              <a:t> study was done to show that s</a:t>
            </a:r>
            <a:r>
              <a:rPr lang="en-US" dirty="0" smtClean="0">
                <a:solidFill>
                  <a:srgbClr val="000000"/>
                </a:solidFill>
                <a:latin typeface="Arial"/>
                <a:ea typeface="MS PGothic"/>
                <a:cs typeface="Arial"/>
              </a:rPr>
              <a:t>tructured lipid supplemented peptide-based enteral formula decreased infectious complications and length of stay in cardiac surgery patients</a:t>
            </a:r>
          </a:p>
          <a:p>
            <a:pPr marL="174296" indent="-174296">
              <a:spcBef>
                <a:spcPts val="1017"/>
              </a:spcBef>
              <a:buFont typeface="Arial" pitchFamily="34" charset="0"/>
              <a:buChar char="•"/>
            </a:pPr>
            <a:endParaRPr lang="en-US" dirty="0" smtClean="0">
              <a:solidFill>
                <a:srgbClr val="000000"/>
              </a:solidFill>
              <a:latin typeface="Arial"/>
              <a:ea typeface="MS PGothic"/>
              <a:cs typeface="Arial"/>
            </a:endParaRPr>
          </a:p>
          <a:p>
            <a:pPr>
              <a:spcBef>
                <a:spcPts val="1017"/>
              </a:spcBef>
            </a:pPr>
            <a:r>
              <a:rPr lang="en-US" b="1" dirty="0" smtClean="0">
                <a:solidFill>
                  <a:srgbClr val="000000"/>
                </a:solidFill>
                <a:latin typeface="Arial"/>
                <a:ea typeface="MS PGothic"/>
                <a:cs typeface="Arial"/>
              </a:rPr>
              <a:t>Speaker</a:t>
            </a:r>
            <a:r>
              <a:rPr lang="en-US" b="1" baseline="0" dirty="0" smtClean="0">
                <a:solidFill>
                  <a:srgbClr val="000000"/>
                </a:solidFill>
                <a:latin typeface="Arial"/>
                <a:ea typeface="MS PGothic"/>
                <a:cs typeface="Arial"/>
              </a:rPr>
              <a:t> notes</a:t>
            </a:r>
          </a:p>
          <a:p>
            <a:pPr>
              <a:spcBef>
                <a:spcPts val="1017"/>
              </a:spcBef>
            </a:pPr>
            <a:r>
              <a:rPr lang="en-US" b="0" dirty="0" smtClean="0">
                <a:solidFill>
                  <a:srgbClr val="000000"/>
                </a:solidFill>
                <a:latin typeface="Arial"/>
                <a:ea typeface="MS PGothic"/>
                <a:cs typeface="Arial"/>
              </a:rPr>
              <a:t>Presenter</a:t>
            </a:r>
            <a:r>
              <a:rPr lang="en-US" b="0" baseline="0" dirty="0" smtClean="0">
                <a:solidFill>
                  <a:srgbClr val="000000"/>
                </a:solidFill>
                <a:latin typeface="Arial"/>
                <a:ea typeface="MS PGothic"/>
                <a:cs typeface="Arial"/>
              </a:rPr>
              <a:t> to discuss study findings. This study was a p</a:t>
            </a:r>
            <a:r>
              <a:rPr lang="en-US" b="0" dirty="0" smtClean="0">
                <a:solidFill>
                  <a:srgbClr val="000000"/>
                </a:solidFill>
                <a:latin typeface="Arial"/>
                <a:ea typeface="MS PGothic"/>
                <a:cs typeface="Arial"/>
              </a:rPr>
              <a:t>rospective</a:t>
            </a:r>
            <a:r>
              <a:rPr lang="en-US" dirty="0" smtClean="0">
                <a:solidFill>
                  <a:srgbClr val="000000"/>
                </a:solidFill>
                <a:latin typeface="Arial"/>
                <a:ea typeface="MS PGothic"/>
                <a:cs typeface="Arial"/>
              </a:rPr>
              <a:t> trial with historical control. Patients in prospective group received immune-modulating enteral formulation fortified with fish oil/MCT structured lipid and </a:t>
            </a:r>
            <a:r>
              <a:rPr lang="en-US" dirty="0" err="1" smtClean="0">
                <a:solidFill>
                  <a:srgbClr val="000000"/>
                </a:solidFill>
                <a:latin typeface="Arial"/>
                <a:ea typeface="MS PGothic"/>
                <a:cs typeface="Arial"/>
              </a:rPr>
              <a:t>scFOS</a:t>
            </a:r>
            <a:r>
              <a:rPr lang="en-US" dirty="0" smtClean="0">
                <a:solidFill>
                  <a:srgbClr val="000000"/>
                </a:solidFill>
                <a:latin typeface="Arial"/>
                <a:ea typeface="MS PGothic"/>
                <a:cs typeface="Arial"/>
              </a:rPr>
              <a:t>. Historical control group received standard enteral formula. The objective</a:t>
            </a:r>
            <a:r>
              <a:rPr lang="en-US" baseline="0" dirty="0" smtClean="0">
                <a:solidFill>
                  <a:srgbClr val="000000"/>
                </a:solidFill>
                <a:latin typeface="Arial"/>
                <a:ea typeface="MS PGothic"/>
                <a:cs typeface="Arial"/>
              </a:rPr>
              <a:t> of the study was to </a:t>
            </a:r>
            <a:r>
              <a:rPr lang="en-US" dirty="0" smtClean="0">
                <a:latin typeface="Arial"/>
                <a:ea typeface="MS PGothic"/>
                <a:cs typeface="Arial"/>
              </a:rPr>
              <a:t>evaluate the impact of an immune-modulating enteral formula on infection rates in patients following cardiac surgery. </a:t>
            </a:r>
            <a:r>
              <a:rPr lang="en-US" b="1" dirty="0" smtClean="0">
                <a:latin typeface="Arial"/>
                <a:ea typeface="MS PGothic"/>
                <a:cs typeface="Arial"/>
              </a:rPr>
              <a:t>Significantly fewer patients who received immune-modulating formula had any infectious complication (18% vs. 26%, P≤0.048). Furthermore, patients who received IMD had a significantly shorter stay in the ICU (27 vs. 31 days, P=0.002). No differences were observed between the control group and immune-modulating group for the percentage of patients who had sepsis or a </a:t>
            </a:r>
            <a:r>
              <a:rPr lang="en-US" b="1" i="1" dirty="0" smtClean="0">
                <a:latin typeface="Arial"/>
                <a:ea typeface="MS PGothic"/>
                <a:cs typeface="Arial"/>
              </a:rPr>
              <a:t>C. diff </a:t>
            </a:r>
            <a:r>
              <a:rPr lang="en-US" b="1" dirty="0" smtClean="0">
                <a:latin typeface="Arial"/>
                <a:ea typeface="MS PGothic"/>
                <a:cs typeface="Arial"/>
              </a:rPr>
              <a:t>positive culture.</a:t>
            </a:r>
            <a:endParaRPr lang="en-US" dirty="0" smtClean="0">
              <a:latin typeface="Arial"/>
              <a:ea typeface="MS PGothic"/>
              <a:cs typeface="Arial"/>
            </a:endParaRPr>
          </a:p>
          <a:p>
            <a:endParaRPr lang="en-US"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21</a:t>
            </a:fld>
            <a:endParaRPr lang="en-US"/>
          </a:p>
        </p:txBody>
      </p:sp>
    </p:spTree>
    <p:extLst>
      <p:ext uri="{BB962C8B-B14F-4D97-AF65-F5344CB8AC3E}">
        <p14:creationId xmlns:p14="http://schemas.microsoft.com/office/powerpoint/2010/main" val="337680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00FC1-065B-4124-A6D2-B9D134783DE4}" type="slidenum">
              <a:rPr lang="en-US" smtClean="0"/>
              <a:pPr/>
              <a:t>22</a:t>
            </a:fld>
            <a:endParaRPr lang="en-US"/>
          </a:p>
        </p:txBody>
      </p:sp>
    </p:spTree>
    <p:extLst>
      <p:ext uri="{BB962C8B-B14F-4D97-AF65-F5344CB8AC3E}">
        <p14:creationId xmlns:p14="http://schemas.microsoft.com/office/powerpoint/2010/main" val="2811891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17"/>
              </a:spcBef>
            </a:pPr>
            <a:r>
              <a:rPr lang="en-US" b="1" dirty="0" smtClean="0">
                <a:solidFill>
                  <a:srgbClr val="000000"/>
                </a:solidFill>
                <a:latin typeface="Arial"/>
                <a:ea typeface="MS PGothic"/>
                <a:cs typeface="Arial"/>
              </a:rPr>
              <a:t>Key points</a:t>
            </a:r>
          </a:p>
          <a:p>
            <a:pPr marL="174296" indent="-174296">
              <a:spcBef>
                <a:spcPts val="1017"/>
              </a:spcBef>
              <a:buFont typeface="Arial" pitchFamily="34" charset="0"/>
              <a:buChar char="•"/>
            </a:pPr>
            <a:r>
              <a:rPr lang="en-US" dirty="0" smtClean="0">
                <a:solidFill>
                  <a:srgbClr val="000000"/>
                </a:solidFill>
                <a:latin typeface="Arial"/>
                <a:ea typeface="MS PGothic"/>
                <a:cs typeface="Arial"/>
              </a:rPr>
              <a:t>This</a:t>
            </a:r>
            <a:r>
              <a:rPr lang="en-US" baseline="0" dirty="0" smtClean="0">
                <a:solidFill>
                  <a:srgbClr val="000000"/>
                </a:solidFill>
                <a:latin typeface="Arial"/>
                <a:ea typeface="MS PGothic"/>
                <a:cs typeface="Arial"/>
              </a:rPr>
              <a:t> study was done to show that there is a high prevalence of malnutrition and poor food intake among those who fall in the hospital.</a:t>
            </a:r>
            <a:endParaRPr lang="en-US" dirty="0" smtClean="0">
              <a:solidFill>
                <a:srgbClr val="000000"/>
              </a:solidFill>
              <a:latin typeface="Arial"/>
              <a:ea typeface="MS PGothic"/>
              <a:cs typeface="Arial"/>
            </a:endParaRPr>
          </a:p>
          <a:p>
            <a:pPr marL="174296" indent="-174296">
              <a:spcBef>
                <a:spcPts val="1017"/>
              </a:spcBef>
              <a:buFont typeface="Arial" pitchFamily="34" charset="0"/>
              <a:buChar char="•"/>
            </a:pPr>
            <a:endParaRPr lang="en-US" dirty="0" smtClean="0">
              <a:solidFill>
                <a:srgbClr val="000000"/>
              </a:solidFill>
              <a:latin typeface="Arial"/>
              <a:ea typeface="MS PGothic"/>
              <a:cs typeface="Arial"/>
            </a:endParaRPr>
          </a:p>
          <a:p>
            <a:pPr>
              <a:spcBef>
                <a:spcPts val="1017"/>
              </a:spcBef>
            </a:pPr>
            <a:r>
              <a:rPr lang="en-US" b="1" dirty="0" smtClean="0">
                <a:solidFill>
                  <a:srgbClr val="000000"/>
                </a:solidFill>
                <a:latin typeface="Arial"/>
                <a:ea typeface="MS PGothic"/>
                <a:cs typeface="Arial"/>
              </a:rPr>
              <a:t>Speaker</a:t>
            </a:r>
            <a:r>
              <a:rPr lang="en-US" b="1" baseline="0" dirty="0" smtClean="0">
                <a:solidFill>
                  <a:srgbClr val="000000"/>
                </a:solidFill>
                <a:latin typeface="Arial"/>
                <a:ea typeface="MS PGothic"/>
                <a:cs typeface="Arial"/>
              </a:rPr>
              <a:t> notes</a:t>
            </a:r>
          </a:p>
          <a:p>
            <a:r>
              <a:rPr lang="en-US" b="0" dirty="0" smtClean="0">
                <a:solidFill>
                  <a:srgbClr val="000000"/>
                </a:solidFill>
                <a:latin typeface="Arial"/>
                <a:ea typeface="MS PGothic"/>
                <a:cs typeface="Arial"/>
              </a:rPr>
              <a:t>Presenter</a:t>
            </a:r>
            <a:r>
              <a:rPr lang="en-US" b="0" baseline="0" dirty="0" smtClean="0">
                <a:solidFill>
                  <a:srgbClr val="000000"/>
                </a:solidFill>
                <a:latin typeface="Arial"/>
                <a:ea typeface="MS PGothic"/>
                <a:cs typeface="Arial"/>
              </a:rPr>
              <a:t> to discuss study findings. </a:t>
            </a:r>
            <a:r>
              <a:rPr lang="en-US" sz="1200" b="0" i="0" u="none" strike="noStrike" kern="1200" baseline="0" dirty="0" smtClean="0">
                <a:solidFill>
                  <a:schemeClr val="tx1"/>
                </a:solidFill>
                <a:latin typeface="+mn-lt"/>
                <a:ea typeface="+mn-ea"/>
                <a:cs typeface="+mn-cs"/>
              </a:rPr>
              <a:t>Forty-nine patients who had experienced a fall while admitted at an Australian private hospital participated in the study (age: 71.2 (SD 14.1) years; 21 male: 28 female). Nutritional status was assessed using subjective global assessment. Protein and energy intake was determined by dietary history and analyzed using Australian computerized food composition data. According to subjective global assessment, 27 patients were well nourished and 22 malnourished (21 moderately, one severely malnourished). Well nourished fallers had significantly higher BMI (mean difference 3.7 kg/m2, CI: 1.2-6.2), dietary protein (mean difference 19.8 g, CI: 2.0-37.5) and energy intake (mean difference 1751 kJ, CI: 332-3170) compared to malnourished fallers. There was no difference in severity of falls based on nutritional status, weight or BMI. </a:t>
            </a:r>
            <a:r>
              <a:rPr lang="en-US" sz="1200" b="1" i="0" u="none" strike="noStrike" kern="1200" baseline="0" dirty="0" smtClean="0">
                <a:solidFill>
                  <a:schemeClr val="tx1"/>
                </a:solidFill>
                <a:latin typeface="+mn-lt"/>
                <a:ea typeface="+mn-ea"/>
                <a:cs typeface="+mn-cs"/>
              </a:rPr>
              <a:t>There was a high prevalence of malnutrition and poor intake in this sample of patients who had fallen in hospital. Nutrition assessment and intervention for patients who have fallen in the acute care setting should be considered.</a:t>
            </a:r>
            <a:endParaRPr lang="en-US" b="1"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23</a:t>
            </a:fld>
            <a:endParaRPr lang="en-US"/>
          </a:p>
        </p:txBody>
      </p:sp>
    </p:spTree>
    <p:extLst>
      <p:ext uri="{BB962C8B-B14F-4D97-AF65-F5344CB8AC3E}">
        <p14:creationId xmlns:p14="http://schemas.microsoft.com/office/powerpoint/2010/main" val="322073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17"/>
              </a:spcBef>
            </a:pPr>
            <a:r>
              <a:rPr lang="en-US" b="1" dirty="0" smtClean="0">
                <a:solidFill>
                  <a:srgbClr val="000000"/>
                </a:solidFill>
                <a:latin typeface="Arial"/>
                <a:ea typeface="MS PGothic"/>
                <a:cs typeface="Arial"/>
              </a:rPr>
              <a:t>Key points</a:t>
            </a:r>
          </a:p>
          <a:p>
            <a:pPr marL="174296" indent="-174296">
              <a:spcBef>
                <a:spcPts val="1017"/>
              </a:spcBef>
              <a:buFont typeface="Arial" pitchFamily="34" charset="0"/>
              <a:buChar char="•"/>
            </a:pPr>
            <a:r>
              <a:rPr lang="en-US" dirty="0" smtClean="0">
                <a:solidFill>
                  <a:srgbClr val="000000"/>
                </a:solidFill>
                <a:latin typeface="Arial"/>
                <a:ea typeface="MS PGothic"/>
                <a:cs typeface="Arial"/>
              </a:rPr>
              <a:t>This</a:t>
            </a:r>
            <a:r>
              <a:rPr lang="en-US" baseline="0" dirty="0" smtClean="0">
                <a:solidFill>
                  <a:srgbClr val="000000"/>
                </a:solidFill>
                <a:latin typeface="Arial"/>
                <a:ea typeface="MS PGothic"/>
                <a:cs typeface="Arial"/>
              </a:rPr>
              <a:t> study was done to show that ONS led to fewer falls among frail elderly in the community. </a:t>
            </a:r>
          </a:p>
          <a:p>
            <a:pPr marL="174296" indent="-174296">
              <a:spcBef>
                <a:spcPts val="1017"/>
              </a:spcBef>
              <a:buFont typeface="Arial" pitchFamily="34" charset="0"/>
              <a:buChar char="•"/>
            </a:pPr>
            <a:endParaRPr lang="en-US" dirty="0" smtClean="0">
              <a:solidFill>
                <a:srgbClr val="000000"/>
              </a:solidFill>
              <a:latin typeface="Arial"/>
              <a:ea typeface="MS PGothic"/>
              <a:cs typeface="Arial"/>
            </a:endParaRPr>
          </a:p>
          <a:p>
            <a:pPr>
              <a:spcBef>
                <a:spcPts val="1017"/>
              </a:spcBef>
            </a:pPr>
            <a:r>
              <a:rPr lang="en-US" b="1" dirty="0" smtClean="0">
                <a:solidFill>
                  <a:srgbClr val="000000"/>
                </a:solidFill>
                <a:latin typeface="Arial"/>
                <a:ea typeface="MS PGothic"/>
                <a:cs typeface="Arial"/>
              </a:rPr>
              <a:t>Speaker</a:t>
            </a:r>
            <a:r>
              <a:rPr lang="en-US" b="1" baseline="0" dirty="0" smtClean="0">
                <a:solidFill>
                  <a:srgbClr val="000000"/>
                </a:solidFill>
                <a:latin typeface="Arial"/>
                <a:ea typeface="MS PGothic"/>
                <a:cs typeface="Arial"/>
              </a:rPr>
              <a:t> notes</a:t>
            </a:r>
          </a:p>
          <a:p>
            <a:r>
              <a:rPr lang="en-US" b="0" dirty="0" smtClean="0">
                <a:solidFill>
                  <a:srgbClr val="000000"/>
                </a:solidFill>
                <a:latin typeface="Arial"/>
                <a:ea typeface="MS PGothic"/>
                <a:cs typeface="Arial"/>
              </a:rPr>
              <a:t>Presenter</a:t>
            </a:r>
            <a:r>
              <a:rPr lang="en-US" b="0" baseline="0" dirty="0" smtClean="0">
                <a:solidFill>
                  <a:srgbClr val="000000"/>
                </a:solidFill>
                <a:latin typeface="Arial"/>
                <a:ea typeface="MS PGothic"/>
                <a:cs typeface="Arial"/>
              </a:rPr>
              <a:t> to discuss study findings. This study was a randomized controlled </a:t>
            </a:r>
            <a:r>
              <a:rPr lang="en-US" b="0" dirty="0" smtClean="0">
                <a:solidFill>
                  <a:srgbClr val="000000"/>
                </a:solidFill>
                <a:latin typeface="Arial"/>
                <a:ea typeface="MS PGothic"/>
                <a:cs typeface="Arial"/>
              </a:rPr>
              <a:t>trial </a:t>
            </a:r>
            <a:r>
              <a:rPr lang="en-US" b="0" dirty="0" smtClean="0"/>
              <a:t>that was</a:t>
            </a:r>
            <a:r>
              <a:rPr lang="en-US" b="0" baseline="0" dirty="0" smtClean="0"/>
              <a:t> </a:t>
            </a:r>
            <a:r>
              <a:rPr lang="en-US" b="0" dirty="0" smtClean="0"/>
              <a:t>conducted to assess the impact of nutritional supplementation on the functional status</a:t>
            </a:r>
            <a:r>
              <a:rPr lang="en-US" b="0" baseline="0" dirty="0" smtClean="0"/>
              <a:t> </a:t>
            </a:r>
            <a:r>
              <a:rPr lang="en-US" b="0" dirty="0" smtClean="0"/>
              <a:t>of frail elderly living at home. Subjects (n = 50) over</a:t>
            </a:r>
            <a:r>
              <a:rPr lang="en-US" b="0" baseline="0" dirty="0" smtClean="0"/>
              <a:t> </a:t>
            </a:r>
            <a:r>
              <a:rPr lang="en-US" b="0" dirty="0" smtClean="0"/>
              <a:t>age 60 (mean 78 y) requiring community services and</a:t>
            </a:r>
            <a:r>
              <a:rPr lang="en-US" b="0" baseline="0" dirty="0" smtClean="0"/>
              <a:t> </a:t>
            </a:r>
            <a:r>
              <a:rPr lang="en-US" b="0" dirty="0" smtClean="0"/>
              <a:t>at elevated risk of </a:t>
            </a:r>
            <a:r>
              <a:rPr lang="en-US" b="0" dirty="0" err="1" smtClean="0"/>
              <a:t>undernutrition</a:t>
            </a:r>
            <a:r>
              <a:rPr lang="en-US" b="0" dirty="0" smtClean="0"/>
              <a:t> (excessive weight loss or body mass index &lt;24 kg/m2) were randomized</a:t>
            </a:r>
            <a:r>
              <a:rPr lang="en-US" b="0" baseline="0" dirty="0" smtClean="0"/>
              <a:t> </a:t>
            </a:r>
            <a:r>
              <a:rPr lang="en-US" b="0" dirty="0" smtClean="0"/>
              <a:t>to a high energy nutrient dense supplement provided</a:t>
            </a:r>
            <a:r>
              <a:rPr lang="en-US" b="0" baseline="0" dirty="0" smtClean="0"/>
              <a:t> </a:t>
            </a:r>
            <a:r>
              <a:rPr lang="en-US" b="0" dirty="0" smtClean="0"/>
              <a:t>by a dietitian or a control group receiving visits only.</a:t>
            </a:r>
            <a:r>
              <a:rPr lang="en-US" b="0" baseline="0" dirty="0" smtClean="0"/>
              <a:t> </a:t>
            </a:r>
            <a:r>
              <a:rPr lang="en-US" b="0" dirty="0" smtClean="0"/>
              <a:t>Outcome measures, including changes in handgrip</a:t>
            </a:r>
            <a:r>
              <a:rPr lang="en-US" b="0" baseline="0" dirty="0" smtClean="0"/>
              <a:t> </a:t>
            </a:r>
            <a:r>
              <a:rPr lang="en-US" b="0" dirty="0" smtClean="0"/>
              <a:t>strength, general well-being score, perception of health</a:t>
            </a:r>
            <a:r>
              <a:rPr lang="en-US" b="0" baseline="0" dirty="0" smtClean="0"/>
              <a:t> </a:t>
            </a:r>
            <a:r>
              <a:rPr lang="en-US" b="0" dirty="0" smtClean="0"/>
              <a:t>and number of falls, were measured by an investigator</a:t>
            </a:r>
            <a:r>
              <a:rPr lang="en-US" b="0" baseline="0" dirty="0" smtClean="0"/>
              <a:t> </a:t>
            </a:r>
            <a:r>
              <a:rPr lang="en-US" b="0" dirty="0" smtClean="0"/>
              <a:t>who was unaware of treatment assignment. After 12</a:t>
            </a:r>
            <a:r>
              <a:rPr lang="en-US" b="0" baseline="0" dirty="0" smtClean="0"/>
              <a:t> </a:t>
            </a:r>
            <a:r>
              <a:rPr lang="en-US" b="0" dirty="0" err="1" smtClean="0"/>
              <a:t>wk</a:t>
            </a:r>
            <a:r>
              <a:rPr lang="en-US" b="0" dirty="0" smtClean="0"/>
              <a:t>, weight gain was greater in the supplemented group</a:t>
            </a:r>
            <a:r>
              <a:rPr lang="en-US" b="0" baseline="0" dirty="0" smtClean="0"/>
              <a:t> </a:t>
            </a:r>
            <a:r>
              <a:rPr lang="en-US" b="0" dirty="0" smtClean="0"/>
              <a:t>(2.1±2.3 vs. 0.6±1.6 kg; P &lt; 0.01). Despite adequate</a:t>
            </a:r>
            <a:r>
              <a:rPr lang="en-US" b="0" baseline="0" dirty="0" smtClean="0"/>
              <a:t> </a:t>
            </a:r>
            <a:r>
              <a:rPr lang="en-US" b="0" dirty="0" smtClean="0"/>
              <a:t>statistical power, no functional measures differed except that the number of falls was lower among treated</a:t>
            </a:r>
            <a:r>
              <a:rPr lang="en-US" b="0" baseline="0" dirty="0" smtClean="0"/>
              <a:t> </a:t>
            </a:r>
            <a:r>
              <a:rPr lang="en-US" b="0" dirty="0" smtClean="0"/>
              <a:t>subjects vs. controls (0% vs. 21%; P = 0.05). </a:t>
            </a:r>
            <a:r>
              <a:rPr lang="en-US" b="1" dirty="0" smtClean="0"/>
              <a:t>Frail</a:t>
            </a:r>
            <a:r>
              <a:rPr lang="en-US" b="1" baseline="0" dirty="0" smtClean="0"/>
              <a:t> </a:t>
            </a:r>
            <a:r>
              <a:rPr lang="en-US" b="1" dirty="0" smtClean="0"/>
              <a:t>elderly can gain weight through oral supplementation,</a:t>
            </a:r>
            <a:r>
              <a:rPr lang="en-US" b="1" baseline="0" dirty="0" smtClean="0"/>
              <a:t> </a:t>
            </a:r>
            <a:r>
              <a:rPr lang="en-US" b="1" dirty="0" smtClean="0"/>
              <a:t>indicating the reversibility of weight loss in this group,</a:t>
            </a:r>
            <a:r>
              <a:rPr lang="en-US" b="1" baseline="0" dirty="0" smtClean="0"/>
              <a:t> </a:t>
            </a:r>
            <a:r>
              <a:rPr lang="en-US" b="1" dirty="0" smtClean="0"/>
              <a:t>but changes in functional status indicators may require</a:t>
            </a:r>
            <a:r>
              <a:rPr lang="en-US" b="1" baseline="0" dirty="0" smtClean="0"/>
              <a:t> </a:t>
            </a:r>
            <a:r>
              <a:rPr lang="en-US" b="1" dirty="0" smtClean="0"/>
              <a:t>a longer period of supplementation.</a:t>
            </a:r>
            <a:endParaRPr lang="en-US" b="1" dirty="0" smtClean="0">
              <a:solidFill>
                <a:srgbClr val="000000"/>
              </a:solidFill>
              <a:latin typeface="Arial"/>
              <a:ea typeface="MS PGothic"/>
              <a:cs typeface="Arial"/>
            </a:endParaRPr>
          </a:p>
        </p:txBody>
      </p:sp>
      <p:sp>
        <p:nvSpPr>
          <p:cNvPr id="4" name="Slide Number Placeholder 3"/>
          <p:cNvSpPr>
            <a:spLocks noGrp="1"/>
          </p:cNvSpPr>
          <p:nvPr>
            <p:ph type="sldNum" sz="quarter" idx="10"/>
          </p:nvPr>
        </p:nvSpPr>
        <p:spPr/>
        <p:txBody>
          <a:bodyPr/>
          <a:lstStyle/>
          <a:p>
            <a:fld id="{62900FC1-065B-4124-A6D2-B9D134783DE4}" type="slidenum">
              <a:rPr lang="en-US" smtClean="0"/>
              <a:pPr/>
              <a:t>24</a:t>
            </a:fld>
            <a:endParaRPr lang="en-US"/>
          </a:p>
        </p:txBody>
      </p:sp>
    </p:spTree>
    <p:extLst>
      <p:ext uri="{BB962C8B-B14F-4D97-AF65-F5344CB8AC3E}">
        <p14:creationId xmlns:p14="http://schemas.microsoft.com/office/powerpoint/2010/main" val="625663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17"/>
              </a:spcBef>
            </a:pPr>
            <a:r>
              <a:rPr lang="en-US" b="1" dirty="0" smtClean="0">
                <a:solidFill>
                  <a:srgbClr val="000000"/>
                </a:solidFill>
                <a:latin typeface="Arial"/>
                <a:ea typeface="MS PGothic"/>
                <a:cs typeface="Arial"/>
              </a:rPr>
              <a:t>Key points</a:t>
            </a:r>
          </a:p>
          <a:p>
            <a:pPr marL="174296" indent="-174296">
              <a:spcBef>
                <a:spcPts val="1017"/>
              </a:spcBef>
              <a:buFont typeface="Arial" pitchFamily="34" charset="0"/>
              <a:buChar char="•"/>
            </a:pPr>
            <a:r>
              <a:rPr lang="en-US" dirty="0" smtClean="0">
                <a:solidFill>
                  <a:srgbClr val="000000"/>
                </a:solidFill>
                <a:latin typeface="Arial"/>
                <a:ea typeface="MS PGothic"/>
                <a:cs typeface="Arial"/>
              </a:rPr>
              <a:t>This</a:t>
            </a:r>
            <a:r>
              <a:rPr lang="en-US" baseline="0" dirty="0" smtClean="0">
                <a:solidFill>
                  <a:srgbClr val="000000"/>
                </a:solidFill>
                <a:latin typeface="Arial"/>
                <a:ea typeface="MS PGothic"/>
                <a:cs typeface="Arial"/>
              </a:rPr>
              <a:t> study was done to show that nutrition intervention in older adults led to fewer falls.</a:t>
            </a:r>
            <a:endParaRPr lang="en-US" dirty="0" smtClean="0">
              <a:solidFill>
                <a:srgbClr val="000000"/>
              </a:solidFill>
              <a:latin typeface="Arial"/>
              <a:ea typeface="MS PGothic"/>
              <a:cs typeface="Arial"/>
            </a:endParaRPr>
          </a:p>
          <a:p>
            <a:pPr marL="174296" indent="-174296">
              <a:spcBef>
                <a:spcPts val="1017"/>
              </a:spcBef>
              <a:buFont typeface="Arial" pitchFamily="34" charset="0"/>
              <a:buChar char="•"/>
            </a:pPr>
            <a:endParaRPr lang="en-US" dirty="0" smtClean="0">
              <a:solidFill>
                <a:srgbClr val="000000"/>
              </a:solidFill>
              <a:latin typeface="Arial"/>
              <a:ea typeface="MS PGothic"/>
              <a:cs typeface="Arial"/>
            </a:endParaRPr>
          </a:p>
          <a:p>
            <a:pPr>
              <a:spcBef>
                <a:spcPts val="1017"/>
              </a:spcBef>
            </a:pPr>
            <a:r>
              <a:rPr lang="en-US" b="1" dirty="0" smtClean="0">
                <a:solidFill>
                  <a:srgbClr val="000000"/>
                </a:solidFill>
                <a:latin typeface="Arial"/>
                <a:ea typeface="MS PGothic"/>
                <a:cs typeface="Arial"/>
              </a:rPr>
              <a:t>Speaker</a:t>
            </a:r>
            <a:r>
              <a:rPr lang="en-US" b="1" baseline="0" dirty="0" smtClean="0">
                <a:solidFill>
                  <a:srgbClr val="000000"/>
                </a:solidFill>
                <a:latin typeface="Arial"/>
                <a:ea typeface="MS PGothic"/>
                <a:cs typeface="Arial"/>
              </a:rPr>
              <a:t> notes</a:t>
            </a:r>
          </a:p>
          <a:p>
            <a:pPr>
              <a:spcBef>
                <a:spcPts val="1017"/>
              </a:spcBef>
            </a:pPr>
            <a:r>
              <a:rPr lang="en-US" b="0" dirty="0" smtClean="0">
                <a:solidFill>
                  <a:srgbClr val="000000"/>
                </a:solidFill>
                <a:latin typeface="Arial"/>
                <a:ea typeface="MS PGothic"/>
                <a:cs typeface="Arial"/>
              </a:rPr>
              <a:t>Presenter</a:t>
            </a:r>
            <a:r>
              <a:rPr lang="en-US" b="0" baseline="0" dirty="0" smtClean="0">
                <a:solidFill>
                  <a:srgbClr val="000000"/>
                </a:solidFill>
                <a:latin typeface="Arial"/>
                <a:ea typeface="MS PGothic"/>
                <a:cs typeface="Arial"/>
              </a:rPr>
              <a:t> to discuss study findings. This study was a randomized controlled trial</a:t>
            </a:r>
            <a:r>
              <a:rPr lang="en-US" b="0" baseline="0" dirty="0" smtClean="0">
                <a:solidFill>
                  <a:schemeClr val="tx1"/>
                </a:solidFill>
                <a:latin typeface="+mn-lt"/>
                <a:ea typeface="+mn-ea"/>
                <a:cs typeface="+mn-cs"/>
              </a:rPr>
              <a:t> </a:t>
            </a:r>
            <a:r>
              <a:rPr lang="en-US" dirty="0" smtClean="0"/>
              <a:t>to evaluate the effects of a short-term</a:t>
            </a:r>
            <a:r>
              <a:rPr lang="en-US" baseline="0" dirty="0" smtClean="0"/>
              <a:t> </a:t>
            </a:r>
            <a:r>
              <a:rPr lang="en-US" dirty="0" smtClean="0"/>
              <a:t>nutritional intervention with protein and vitamin D on</a:t>
            </a:r>
            <a:r>
              <a:rPr lang="en-US" baseline="0" dirty="0" smtClean="0"/>
              <a:t> </a:t>
            </a:r>
            <a:r>
              <a:rPr lang="en-US" dirty="0" smtClean="0"/>
              <a:t>falls in malnourished older adults</a:t>
            </a:r>
            <a:r>
              <a:rPr lang="en-US" baseline="0" dirty="0" smtClean="0"/>
              <a:t> f</a:t>
            </a:r>
            <a:r>
              <a:rPr lang="en-US" dirty="0" smtClean="0"/>
              <a:t>rom hospital admission until 3 months after discharge.</a:t>
            </a:r>
            <a:r>
              <a:rPr lang="en-US" baseline="0" dirty="0" smtClean="0"/>
              <a:t> </a:t>
            </a:r>
            <a:r>
              <a:rPr lang="en-US" dirty="0" smtClean="0"/>
              <a:t>Participants were randomized to</a:t>
            </a:r>
            <a:r>
              <a:rPr lang="en-US" baseline="0" dirty="0" smtClean="0"/>
              <a:t> </a:t>
            </a:r>
            <a:r>
              <a:rPr lang="en-US" dirty="0" smtClean="0"/>
              <a:t>receive nutritional intervention (energy- and protein enriched</a:t>
            </a:r>
            <a:r>
              <a:rPr lang="en-US" baseline="0" dirty="0" smtClean="0"/>
              <a:t> </a:t>
            </a:r>
            <a:r>
              <a:rPr lang="fr-FR" dirty="0" err="1" smtClean="0"/>
              <a:t>diet</a:t>
            </a:r>
            <a:r>
              <a:rPr lang="fr-FR" dirty="0" smtClean="0"/>
              <a:t>, oral </a:t>
            </a:r>
            <a:r>
              <a:rPr lang="fr-FR" dirty="0" err="1" smtClean="0"/>
              <a:t>nutritional</a:t>
            </a:r>
            <a:r>
              <a:rPr lang="fr-FR" dirty="0" smtClean="0"/>
              <a:t> </a:t>
            </a:r>
            <a:r>
              <a:rPr lang="fr-FR" dirty="0" err="1" smtClean="0"/>
              <a:t>supplements</a:t>
            </a:r>
            <a:r>
              <a:rPr lang="fr-FR" dirty="0" smtClean="0"/>
              <a:t>, calcium, </a:t>
            </a:r>
            <a:r>
              <a:rPr lang="fr-FR" dirty="0" err="1" smtClean="0"/>
              <a:t>vitamin</a:t>
            </a:r>
            <a:r>
              <a:rPr lang="fr-FR" baseline="0" dirty="0" smtClean="0"/>
              <a:t> </a:t>
            </a:r>
            <a:r>
              <a:rPr lang="en-US" dirty="0" smtClean="0"/>
              <a:t>D supplement, telephone counseling by a dietitian) for 3 months after discharge or usual care (n=210).</a:t>
            </a:r>
            <a:r>
              <a:rPr lang="en-US" baseline="0" dirty="0" smtClean="0"/>
              <a:t> </a:t>
            </a:r>
            <a:r>
              <a:rPr lang="en-US" dirty="0" smtClean="0"/>
              <a:t>Three months after discharge, 10 participants</a:t>
            </a:r>
          </a:p>
          <a:p>
            <a:r>
              <a:rPr lang="en-US" dirty="0" smtClean="0"/>
              <a:t>(10%) in the intervention group had fallen at least once,</a:t>
            </a:r>
            <a:r>
              <a:rPr lang="en-US" baseline="0" dirty="0" smtClean="0"/>
              <a:t> </a:t>
            </a:r>
            <a:r>
              <a:rPr lang="en-US" dirty="0" smtClean="0"/>
              <a:t>compared with 24 (23%) in the control group (hazard</a:t>
            </a:r>
            <a:r>
              <a:rPr lang="en-US" baseline="0" dirty="0" smtClean="0"/>
              <a:t> </a:t>
            </a:r>
            <a:r>
              <a:rPr lang="en-US" dirty="0" smtClean="0"/>
              <a:t>ratio = 0.41, 95% confidence interval (CI) = 0.19–0.86).</a:t>
            </a:r>
            <a:r>
              <a:rPr lang="en-US" baseline="0" dirty="0" smtClean="0"/>
              <a:t> </a:t>
            </a:r>
            <a:r>
              <a:rPr lang="en-US" dirty="0" smtClean="0"/>
              <a:t>There were 57 fall incidents (16 in the intervention group;</a:t>
            </a:r>
            <a:r>
              <a:rPr lang="en-US" baseline="0" dirty="0" smtClean="0"/>
              <a:t> </a:t>
            </a:r>
            <a:r>
              <a:rPr lang="en-US" dirty="0" smtClean="0"/>
              <a:t>41 in the control group). A significantly higher intake of</a:t>
            </a:r>
          </a:p>
          <a:p>
            <a:r>
              <a:rPr lang="en-US" dirty="0" smtClean="0"/>
              <a:t>energy (280 kcal, 95% CI = 37–524 kcal) and protein</a:t>
            </a:r>
            <a:r>
              <a:rPr lang="en-US" baseline="0" dirty="0" smtClean="0"/>
              <a:t> </a:t>
            </a:r>
            <a:r>
              <a:rPr lang="en-US" dirty="0" smtClean="0"/>
              <a:t>(11 g, 95% CI = 1–25 g) and significantly higher serum</a:t>
            </a:r>
            <a:r>
              <a:rPr lang="en-US" baseline="0" dirty="0" smtClean="0"/>
              <a:t> </a:t>
            </a:r>
            <a:r>
              <a:rPr lang="en-US" dirty="0" smtClean="0"/>
              <a:t>25-hydroxyvitamin D levels (10.9 </a:t>
            </a:r>
            <a:r>
              <a:rPr lang="en-US" dirty="0" err="1" smtClean="0"/>
              <a:t>nmol</a:t>
            </a:r>
            <a:r>
              <a:rPr lang="en-US" dirty="0" smtClean="0"/>
              <a:t>/L, 95% CI = 2.9–18.9 </a:t>
            </a:r>
            <a:r>
              <a:rPr lang="en-US" dirty="0" err="1" smtClean="0"/>
              <a:t>nmol</a:t>
            </a:r>
            <a:r>
              <a:rPr lang="en-US" dirty="0" smtClean="0"/>
              <a:t>/L) were found in participants in the intervention</a:t>
            </a:r>
            <a:r>
              <a:rPr lang="en-US" baseline="0" dirty="0" smtClean="0"/>
              <a:t> </a:t>
            </a:r>
            <a:r>
              <a:rPr lang="en-US" dirty="0" smtClean="0"/>
              <a:t>group than in controls.</a:t>
            </a:r>
            <a:r>
              <a:rPr lang="en-US" baseline="0" dirty="0" smtClean="0"/>
              <a:t> </a:t>
            </a:r>
            <a:r>
              <a:rPr lang="en-US" b="1" dirty="0" smtClean="0"/>
              <a:t>A short-term nutritional intervention consisting</a:t>
            </a:r>
            <a:r>
              <a:rPr lang="en-US" b="1" baseline="0" dirty="0" smtClean="0"/>
              <a:t> </a:t>
            </a:r>
            <a:r>
              <a:rPr lang="en-US" b="1" dirty="0" smtClean="0"/>
              <a:t>of oral nutritional supplements and calcium and vitamin</a:t>
            </a:r>
            <a:r>
              <a:rPr lang="en-US" b="1" baseline="0" dirty="0" smtClean="0"/>
              <a:t> </a:t>
            </a:r>
            <a:r>
              <a:rPr lang="en-US" b="1" dirty="0" smtClean="0"/>
              <a:t>D supplementation and supported by dietetic counseling</a:t>
            </a:r>
            <a:r>
              <a:rPr lang="en-US" b="1" baseline="0" dirty="0" smtClean="0"/>
              <a:t> </a:t>
            </a:r>
            <a:r>
              <a:rPr lang="en-US" b="1" dirty="0" smtClean="0"/>
              <a:t>in malnourished older adults decreases the number of</a:t>
            </a:r>
            <a:r>
              <a:rPr lang="en-US" b="1" baseline="0" dirty="0" smtClean="0"/>
              <a:t> </a:t>
            </a:r>
            <a:r>
              <a:rPr lang="en-US" b="1" dirty="0" smtClean="0"/>
              <a:t>patients who fall and fall incidents.</a:t>
            </a:r>
            <a:endParaRPr lang="en-US" b="1"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25</a:t>
            </a:fld>
            <a:endParaRPr lang="en-US"/>
          </a:p>
        </p:txBody>
      </p:sp>
    </p:spTree>
    <p:extLst>
      <p:ext uri="{BB962C8B-B14F-4D97-AF65-F5344CB8AC3E}">
        <p14:creationId xmlns:p14="http://schemas.microsoft.com/office/powerpoint/2010/main" val="2824891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00FC1-065B-4124-A6D2-B9D134783DE4}" type="slidenum">
              <a:rPr lang="en-US" smtClean="0"/>
              <a:pPr/>
              <a:t>26</a:t>
            </a:fld>
            <a:endParaRPr lang="en-US"/>
          </a:p>
        </p:txBody>
      </p:sp>
    </p:spTree>
    <p:extLst>
      <p:ext uri="{BB962C8B-B14F-4D97-AF65-F5344CB8AC3E}">
        <p14:creationId xmlns:p14="http://schemas.microsoft.com/office/powerpoint/2010/main" val="3308171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17"/>
              </a:spcBef>
            </a:pPr>
            <a:r>
              <a:rPr lang="en-US" b="1" dirty="0" smtClean="0">
                <a:solidFill>
                  <a:srgbClr val="000000"/>
                </a:solidFill>
                <a:latin typeface="Arial"/>
                <a:ea typeface="MS PGothic"/>
                <a:cs typeface="Arial"/>
              </a:rPr>
              <a:t>Key points</a:t>
            </a:r>
          </a:p>
          <a:p>
            <a:pPr marL="174296" indent="-174296">
              <a:spcBef>
                <a:spcPts val="1017"/>
              </a:spcBef>
              <a:buFont typeface="Arial" pitchFamily="34" charset="0"/>
              <a:buChar char="•"/>
            </a:pPr>
            <a:r>
              <a:rPr lang="en-US" dirty="0" smtClean="0">
                <a:solidFill>
                  <a:srgbClr val="000000"/>
                </a:solidFill>
                <a:latin typeface="Arial"/>
                <a:ea typeface="MS PGothic"/>
                <a:cs typeface="Arial"/>
              </a:rPr>
              <a:t>Risk for readmissions is associated</a:t>
            </a:r>
            <a:r>
              <a:rPr lang="en-US" baseline="0" dirty="0" smtClean="0">
                <a:solidFill>
                  <a:srgbClr val="000000"/>
                </a:solidFill>
                <a:latin typeface="Arial"/>
                <a:ea typeface="MS PGothic"/>
                <a:cs typeface="Arial"/>
              </a:rPr>
              <a:t> with poor nutritional status and weight loss. </a:t>
            </a:r>
          </a:p>
          <a:p>
            <a:pPr marL="174296" indent="-174296">
              <a:spcBef>
                <a:spcPts val="1017"/>
              </a:spcBef>
              <a:buFont typeface="Arial" pitchFamily="34" charset="0"/>
              <a:buChar char="•"/>
            </a:pPr>
            <a:endParaRPr lang="en-US" dirty="0" smtClean="0">
              <a:solidFill>
                <a:srgbClr val="000000"/>
              </a:solidFill>
              <a:latin typeface="Arial"/>
              <a:ea typeface="MS PGothic"/>
              <a:cs typeface="Arial"/>
            </a:endParaRPr>
          </a:p>
          <a:p>
            <a:pPr>
              <a:spcBef>
                <a:spcPts val="1017"/>
              </a:spcBef>
            </a:pPr>
            <a:r>
              <a:rPr lang="en-US" b="1" dirty="0" smtClean="0">
                <a:solidFill>
                  <a:srgbClr val="000000"/>
                </a:solidFill>
                <a:latin typeface="Arial"/>
                <a:ea typeface="MS PGothic"/>
                <a:cs typeface="Arial"/>
              </a:rPr>
              <a:t>Speaker</a:t>
            </a:r>
            <a:r>
              <a:rPr lang="en-US" b="1" baseline="0" dirty="0" smtClean="0">
                <a:solidFill>
                  <a:srgbClr val="000000"/>
                </a:solidFill>
                <a:latin typeface="Arial"/>
                <a:ea typeface="MS PGothic"/>
                <a:cs typeface="Arial"/>
              </a:rPr>
              <a:t> notes</a:t>
            </a:r>
          </a:p>
          <a:p>
            <a:r>
              <a:rPr lang="en-US" dirty="0" smtClean="0"/>
              <a:t>All</a:t>
            </a:r>
            <a:r>
              <a:rPr lang="en-US" baseline="0" dirty="0" smtClean="0"/>
              <a:t> the factors listed on the slide, including frailty, disability, weight loss, and certain chronic conditions are associated with an increased risk of hospital readmissions, and are also associated with poor nutritional status, highlighting the connection between nutrition and readmissions.</a:t>
            </a:r>
            <a:endParaRPr lang="en-US"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27</a:t>
            </a:fld>
            <a:endParaRPr lang="en-US"/>
          </a:p>
        </p:txBody>
      </p:sp>
    </p:spTree>
    <p:extLst>
      <p:ext uri="{BB962C8B-B14F-4D97-AF65-F5344CB8AC3E}">
        <p14:creationId xmlns:p14="http://schemas.microsoft.com/office/powerpoint/2010/main" val="1322098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4296" indent="-174296">
              <a:buFont typeface="Arial" pitchFamily="34" charset="0"/>
              <a:buChar char="•"/>
            </a:pPr>
            <a:r>
              <a:rPr lang="en-US" dirty="0" smtClean="0"/>
              <a:t>Nutrition intervention reduces hospital readmissions</a:t>
            </a:r>
          </a:p>
          <a:p>
            <a:endParaRPr lang="en-US" dirty="0" smtClean="0"/>
          </a:p>
          <a:p>
            <a:r>
              <a:rPr lang="en-US" b="1" dirty="0" smtClean="0"/>
              <a:t>Speaker notes</a:t>
            </a:r>
          </a:p>
          <a:p>
            <a:r>
              <a:rPr lang="en-US" dirty="0" smtClean="0"/>
              <a:t>Presente</a:t>
            </a:r>
            <a:r>
              <a:rPr lang="en-US" baseline="0" dirty="0" smtClean="0"/>
              <a:t>r to discuss that r</a:t>
            </a:r>
            <a:r>
              <a:rPr lang="en-US" dirty="0" smtClean="0"/>
              <a:t>ecently, 2 large RCTs have highlighted significant reductions in hospital readmissions following the use of ONS initiated in the hospital and continuing post-discharge in individuals with GI disease and acutely ill hospital patients (ref 3 and 4 on chart).  Other trials have shown lower, although not statistically significant, hospital admissions/readmissions with the use of ONS vs. routine care. When these studies were combined in a meta-analysis, the results highlight a statistically significant reduction in hospital admissions with ONS (Odd ratio OR = 0.56 (95% Confidence Interval CI = 0.41.0.77, of 6 RCTs). This OR means that there is a 44% reduction in the risk of readmission to the hospital.  The cost savings associated with such reduction in health care use are important, and associated improvements to the patient’s quality of life are also important for patient satisfaction.</a:t>
            </a:r>
          </a:p>
        </p:txBody>
      </p:sp>
      <p:sp>
        <p:nvSpPr>
          <p:cNvPr id="4" name="Slide Number Placeholder 3"/>
          <p:cNvSpPr>
            <a:spLocks noGrp="1"/>
          </p:cNvSpPr>
          <p:nvPr>
            <p:ph type="sldNum" sz="quarter" idx="10"/>
          </p:nvPr>
        </p:nvSpPr>
        <p:spPr/>
        <p:txBody>
          <a:bodyPr/>
          <a:lstStyle/>
          <a:p>
            <a:fld id="{62900FC1-065B-4124-A6D2-B9D134783DE4}" type="slidenum">
              <a:rPr lang="en-US" smtClean="0"/>
              <a:pPr/>
              <a:t>28</a:t>
            </a:fld>
            <a:endParaRPr lang="en-US"/>
          </a:p>
        </p:txBody>
      </p:sp>
    </p:spTree>
    <p:extLst>
      <p:ext uri="{BB962C8B-B14F-4D97-AF65-F5344CB8AC3E}">
        <p14:creationId xmlns:p14="http://schemas.microsoft.com/office/powerpoint/2010/main" val="195094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4296" indent="-174296">
              <a:buFont typeface="Arial" pitchFamily="34" charset="0"/>
              <a:buChar char="•"/>
            </a:pPr>
            <a:r>
              <a:rPr lang="en-US" dirty="0" smtClean="0"/>
              <a:t>Nutrition intervention reduces hospital readmissions.</a:t>
            </a:r>
          </a:p>
          <a:p>
            <a:endParaRPr lang="en-US" dirty="0" smtClean="0"/>
          </a:p>
          <a:p>
            <a:r>
              <a:rPr lang="en-US" b="1" dirty="0" smtClean="0"/>
              <a:t>Speaker notes</a:t>
            </a:r>
          </a:p>
          <a:p>
            <a:r>
              <a:rPr lang="en-US" b="0" dirty="0" smtClean="0">
                <a:solidFill>
                  <a:srgbClr val="000000"/>
                </a:solidFill>
                <a:latin typeface="Arial"/>
                <a:ea typeface="MS PGothic"/>
                <a:cs typeface="Arial"/>
              </a:rPr>
              <a:t>Presenter</a:t>
            </a:r>
            <a:r>
              <a:rPr lang="en-US" b="0" baseline="0" dirty="0" smtClean="0">
                <a:solidFill>
                  <a:srgbClr val="000000"/>
                </a:solidFill>
                <a:latin typeface="Arial"/>
                <a:ea typeface="MS PGothic"/>
                <a:cs typeface="Arial"/>
              </a:rPr>
              <a:t> to discuss study findings. This study was a randomized controlled trial</a:t>
            </a:r>
            <a:r>
              <a:rPr lang="en-US" b="0" baseline="0" dirty="0" smtClean="0">
                <a:solidFill>
                  <a:schemeClr val="tx1"/>
                </a:solidFill>
                <a:latin typeface="+mn-lt"/>
                <a:ea typeface="+mn-ea"/>
                <a:cs typeface="+mn-cs"/>
              </a:rPr>
              <a:t> </a:t>
            </a:r>
            <a:r>
              <a:rPr lang="en-US" dirty="0" smtClean="0"/>
              <a:t>to evaluate</a:t>
            </a:r>
            <a:r>
              <a:rPr lang="en-US" baseline="0" dirty="0" smtClean="0"/>
              <a:t> </a:t>
            </a:r>
            <a:r>
              <a:rPr lang="en-US" sz="1200" b="0" i="0" u="none" strike="noStrike" kern="1200" baseline="0" dirty="0" smtClean="0">
                <a:solidFill>
                  <a:schemeClr val="tx1"/>
                </a:solidFill>
                <a:latin typeface="+mn-lt"/>
                <a:ea typeface="+mn-ea"/>
                <a:cs typeface="+mn-cs"/>
              </a:rPr>
              <a:t>whether nutritional support of older patients during acute illness leads to a clinical benefit. The study randomly assigned 445 hospitalized patients aged 65 to 92 years to receive either a normal hospital diet plus 400 mL oral nutritional supplements (223 subjects) or a normal hospital diet plus a placebo (222 subjects) daily for 6 weeks. The composition of the supplement was such as to provide 995 kcal of energy and 100% of the Reference Nutrient Intakes for vitamins and minerals for a healthy older person. Patients had three assessments: at baseline, at 6 weeks, and at 6 months post-randomization. Outcome measures were 6 months of disability, non-elective readmission and length of hospital stay, discharge destination, morbidity, and mortality. Randomization to the supplement group led to a significant improvement in nutritional status. Over 6 months, 65 patients (29%) in the supplements group were readmitted to the hospital compared with 89 patients (40%) in the placebo group (adjusted hazard ratio 0.68 [95% confidence interval 0.49 0.94]). The mean length of hospital stay was 9.4 days in the supplements group compared with 10.1 days in the placebo group. Thirty-two people (14%) died in the supplement group compared with 19 people (9%) in the placebo group at 6 months (adjusted hazard ratio 1.65 [95% confidence interval, 0.93-2.92]). </a:t>
            </a:r>
            <a:r>
              <a:rPr lang="en-US" sz="1200" b="1" i="0" u="none" strike="noStrike" kern="1200" baseline="0" dirty="0" smtClean="0">
                <a:solidFill>
                  <a:schemeClr val="tx1"/>
                </a:solidFill>
                <a:latin typeface="+mn-lt"/>
                <a:ea typeface="+mn-ea"/>
                <a:cs typeface="+mn-cs"/>
              </a:rPr>
              <a:t>Oral nutritional supplementation of acutely ill patients improved nutritional status and led to a statistically significant reduction in the number of non-elective readmissions. </a:t>
            </a:r>
            <a:endParaRPr lang="en-US" b="1"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29</a:t>
            </a:fld>
            <a:endParaRPr lang="en-US"/>
          </a:p>
        </p:txBody>
      </p:sp>
    </p:spTree>
    <p:extLst>
      <p:ext uri="{BB962C8B-B14F-4D97-AF65-F5344CB8AC3E}">
        <p14:creationId xmlns:p14="http://schemas.microsoft.com/office/powerpoint/2010/main" val="406471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4296" indent="-174296">
              <a:buFont typeface="Arial" pitchFamily="34" charset="0"/>
              <a:buChar char="•"/>
            </a:pPr>
            <a:r>
              <a:rPr lang="en-US" dirty="0" smtClean="0"/>
              <a:t>High protein ONS result in clinical, nutritional and functional benefits</a:t>
            </a:r>
          </a:p>
          <a:p>
            <a:endParaRPr lang="en-US" dirty="0" smtClean="0"/>
          </a:p>
          <a:p>
            <a:r>
              <a:rPr lang="en-US" b="1" dirty="0" smtClean="0"/>
              <a:t>Speaker notes</a:t>
            </a:r>
          </a:p>
          <a:p>
            <a:r>
              <a:rPr lang="en-US" dirty="0" smtClean="0"/>
              <a:t>Presenter</a:t>
            </a:r>
            <a:r>
              <a:rPr lang="en-US" baseline="0" dirty="0" smtClean="0"/>
              <a:t> to discuss findings.  </a:t>
            </a:r>
            <a:r>
              <a:rPr lang="en-US" dirty="0" smtClean="0"/>
              <a:t>Disease-related malnutrition is common, detrimentally affecting the patient and healthcare economy. Although use of high protein oral nutritional supplements (ONS) has been recommended to counteract the catabolic effects of disease and to facilitate recovery from illness, there is a lack of systematically obtained evidence to support these recommendations. This systematic review involving 36 randomized controlled trials (RCT) (n = 3790) (mean age 74 years; 83% of trials in patients &gt;65 years) and a series of meta-analyses of high protein ONS (&gt;20% energy from protein) demonstrated a range of effects across settings and patient groups in favor of the high protein ONS group. These included reduced complications (odds ratio (OR) 0.68 (95%CI 0.55–0.83), p &lt; 0.001, 10 RCT, n = 1830); reduced readmissions to hospital (OR 0.59 (95%CI 0.41–0.84), p = 0.004, 2 RCT, n = 546); improved grip strength (1.76 kg (95%CI 0.36–3.17), p &lt; 0.014, 4 RCT, n = 219); increased intake of protein (p &lt; 0.001) and energy (p &lt; 0.001) with little reduction in normal food intake and improvements in weight (p &lt; 0.001). There was inadequate information to compare standard ONS (&lt;20% energy from protein) with high protein ONS (&gt;20% energy from protein). The systematic review and meta-analysis provides evidence that high protein supplements produce clinical benefits, with economic implications.</a:t>
            </a:r>
          </a:p>
        </p:txBody>
      </p:sp>
      <p:sp>
        <p:nvSpPr>
          <p:cNvPr id="4" name="Slide Number Placeholder 3"/>
          <p:cNvSpPr>
            <a:spLocks noGrp="1"/>
          </p:cNvSpPr>
          <p:nvPr>
            <p:ph type="sldNum" sz="quarter" idx="10"/>
          </p:nvPr>
        </p:nvSpPr>
        <p:spPr/>
        <p:txBody>
          <a:bodyPr/>
          <a:lstStyle/>
          <a:p>
            <a:fld id="{62900FC1-065B-4124-A6D2-B9D134783DE4}" type="slidenum">
              <a:rPr lang="en-US" smtClean="0"/>
              <a:pPr/>
              <a:t>30</a:t>
            </a:fld>
            <a:endParaRPr lang="en-US"/>
          </a:p>
        </p:txBody>
      </p:sp>
    </p:spTree>
    <p:extLst>
      <p:ext uri="{BB962C8B-B14F-4D97-AF65-F5344CB8AC3E}">
        <p14:creationId xmlns:p14="http://schemas.microsoft.com/office/powerpoint/2010/main" val="317367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4296" indent="-174296">
              <a:buFont typeface="Arial" pitchFamily="34" charset="0"/>
              <a:buChar char="•"/>
            </a:pPr>
            <a:r>
              <a:rPr lang="en-US" dirty="0" smtClean="0"/>
              <a:t>The hospital is a huge driver of US expenditures on health care. Leading these expenditures</a:t>
            </a:r>
            <a:r>
              <a:rPr lang="en-US" baseline="0" dirty="0" smtClean="0"/>
              <a:t> medical events that are very costly including surgical site infections, falls, pressure ulcers and avoidable readmissions. </a:t>
            </a:r>
          </a:p>
          <a:p>
            <a:pPr marL="174296" indent="-174296">
              <a:buFont typeface="Arial" pitchFamily="34" charset="0"/>
              <a:buChar char="•"/>
            </a:pPr>
            <a:endParaRPr lang="en-US" dirty="0" smtClean="0"/>
          </a:p>
          <a:p>
            <a:pPr>
              <a:defRPr/>
            </a:pPr>
            <a:r>
              <a:rPr lang="en-US" b="1" dirty="0" smtClean="0"/>
              <a:t>Speaker notes</a:t>
            </a:r>
          </a:p>
          <a:p>
            <a:pPr>
              <a:defRPr/>
            </a:pPr>
            <a:r>
              <a:rPr lang="en-US" b="0" dirty="0" smtClean="0"/>
              <a:t>Discuss</a:t>
            </a:r>
            <a:r>
              <a:rPr lang="en-US" b="0" baseline="0" dirty="0" smtClean="0"/>
              <a:t> that these costs along with an emphasis on quality are why the government has chosen to take a closer look at many of these conditions. </a:t>
            </a:r>
            <a:endParaRPr lang="en-US" b="0" dirty="0" smtClean="0"/>
          </a:p>
        </p:txBody>
      </p:sp>
      <p:sp>
        <p:nvSpPr>
          <p:cNvPr id="4" name="Slide Number Placeholder 3"/>
          <p:cNvSpPr>
            <a:spLocks noGrp="1"/>
          </p:cNvSpPr>
          <p:nvPr>
            <p:ph type="sldNum" sz="quarter" idx="10"/>
          </p:nvPr>
        </p:nvSpPr>
        <p:spPr/>
        <p:txBody>
          <a:bodyPr/>
          <a:lstStyle/>
          <a:p>
            <a:fld id="{62900FC1-065B-4124-A6D2-B9D134783DE4}" type="slidenum">
              <a:rPr lang="en-US" smtClean="0"/>
              <a:pPr/>
              <a:t>4</a:t>
            </a:fld>
            <a:endParaRPr lang="en-US"/>
          </a:p>
        </p:txBody>
      </p:sp>
    </p:spTree>
    <p:extLst>
      <p:ext uri="{BB962C8B-B14F-4D97-AF65-F5344CB8AC3E}">
        <p14:creationId xmlns:p14="http://schemas.microsoft.com/office/powerpoint/2010/main" val="2325411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1" dirty="0"/>
              <a:t>Key points</a:t>
            </a:r>
          </a:p>
          <a:p>
            <a:pPr marL="174296" indent="-174296" defTabSz="929579">
              <a:buFont typeface="Arial" pitchFamily="34" charset="0"/>
              <a:buChar char="•"/>
              <a:defRPr/>
            </a:pPr>
            <a:r>
              <a:rPr lang="en-US" dirty="0"/>
              <a:t>High protein ONS result in clinical, nutritional and functional benefits</a:t>
            </a:r>
          </a:p>
          <a:p>
            <a:pPr defTabSz="929579">
              <a:defRPr/>
            </a:pPr>
            <a:endParaRPr lang="en-US" b="1" dirty="0"/>
          </a:p>
          <a:p>
            <a:pPr defTabSz="929579">
              <a:defRPr/>
            </a:pPr>
            <a:r>
              <a:rPr lang="en-US" b="1" dirty="0"/>
              <a:t>Speaker notes</a:t>
            </a:r>
          </a:p>
          <a:p>
            <a:pPr defTabSz="929579">
              <a:defRPr/>
            </a:pPr>
            <a:r>
              <a:rPr lang="en-US" dirty="0"/>
              <a:t>Presenter to discuss study findings.  In a review of 36 RCTs and 3,790 subjects (mean age 74 years; 83% of trials in patients &gt;65 years) </a:t>
            </a:r>
            <a:r>
              <a:rPr lang="en-US" b="0" dirty="0" smtClean="0"/>
              <a:t>with high protein</a:t>
            </a:r>
            <a:r>
              <a:rPr lang="en-US" b="0" baseline="0" dirty="0" smtClean="0"/>
              <a:t> - </a:t>
            </a:r>
            <a:r>
              <a:rPr lang="en-US" b="0" dirty="0" smtClean="0"/>
              <a:t>ONS resulted in clinical, nutritional, and functional benefits including a reduction in complications, length of stay, and hospital readmissions.  Presenter to describe percentage reductions.</a:t>
            </a:r>
            <a:endParaRPr lang="en-US"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31</a:t>
            </a:fld>
            <a:endParaRPr lang="en-US"/>
          </a:p>
        </p:txBody>
      </p:sp>
    </p:spTree>
    <p:extLst>
      <p:ext uri="{BB962C8B-B14F-4D97-AF65-F5344CB8AC3E}">
        <p14:creationId xmlns:p14="http://schemas.microsoft.com/office/powerpoint/2010/main" val="276861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your summary or call to action here</a:t>
            </a:r>
            <a:endParaRPr lang="en-US"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32</a:t>
            </a:fld>
            <a:endParaRPr lang="en-US"/>
          </a:p>
        </p:txBody>
      </p:sp>
    </p:spTree>
    <p:extLst>
      <p:ext uri="{BB962C8B-B14F-4D97-AF65-F5344CB8AC3E}">
        <p14:creationId xmlns:p14="http://schemas.microsoft.com/office/powerpoint/2010/main" val="33324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rPr>
              <a:t>Key points</a:t>
            </a:r>
          </a:p>
          <a:p>
            <a:pPr marL="174296" indent="-174296">
              <a:buFont typeface="Arial" pitchFamily="34" charset="0"/>
              <a:buChar char="•"/>
            </a:pPr>
            <a:r>
              <a:rPr lang="en-US" dirty="0" smtClean="0">
                <a:latin typeface="Arial" pitchFamily="34" charset="0"/>
              </a:rPr>
              <a:t>Evolving demographics where the population is aging, life expectancy is going up and more healthcare is being consumed; there is also evolving healthcare policy where pressures exist to increase quality of care and decrease costs</a:t>
            </a:r>
          </a:p>
          <a:p>
            <a:pPr marL="174296" indent="-174296">
              <a:buFont typeface="Arial" pitchFamily="34" charset="0"/>
              <a:buChar char="•"/>
            </a:pPr>
            <a:r>
              <a:rPr lang="en-US" dirty="0" smtClean="0">
                <a:latin typeface="Arial" pitchFamily="34" charset="0"/>
              </a:rPr>
              <a:t>This allows for a unique opportunity to elevate nutrition to improve patient outcomes</a:t>
            </a:r>
          </a:p>
          <a:p>
            <a:endParaRPr lang="en-US" dirty="0" smtClean="0">
              <a:latin typeface="Arial" pitchFamily="34" charset="0"/>
            </a:endParaRPr>
          </a:p>
          <a:p>
            <a:pPr>
              <a:defRPr/>
            </a:pPr>
            <a:r>
              <a:rPr lang="en-US" b="1" dirty="0" smtClean="0"/>
              <a:t>Speaker notes</a:t>
            </a:r>
          </a:p>
          <a:p>
            <a:r>
              <a:rPr lang="en-US" dirty="0" smtClean="0">
                <a:latin typeface="Arial" pitchFamily="34" charset="0"/>
              </a:rPr>
              <a:t>Discuss</a:t>
            </a:r>
            <a:r>
              <a:rPr lang="en-US" baseline="0" dirty="0" smtClean="0">
                <a:latin typeface="Arial" pitchFamily="34" charset="0"/>
              </a:rPr>
              <a:t> that o</a:t>
            </a:r>
            <a:r>
              <a:rPr lang="en-US" dirty="0" smtClean="0">
                <a:latin typeface="Arial" pitchFamily="34" charset="0"/>
              </a:rPr>
              <a:t>verall we, as healthcare professionals, are in the perfect storm. There are evolving demographics where the population is aging, life expectancy is going up and more healthcare is being consumed. There is also evolving healthcare policy where pressures exist to increase quality of care and decrease costs. </a:t>
            </a:r>
            <a:r>
              <a:rPr lang="en-US" b="1" dirty="0" smtClean="0">
                <a:latin typeface="Arial" pitchFamily="34" charset="0"/>
              </a:rPr>
              <a:t>The best part of this is that nutrition matters and can make an impact. The time is now to elevate nutrition. </a:t>
            </a:r>
          </a:p>
          <a:p>
            <a:endParaRPr lang="en-US"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5</a:t>
            </a:fld>
            <a:endParaRPr lang="en-US"/>
          </a:p>
        </p:txBody>
      </p:sp>
    </p:spTree>
    <p:extLst>
      <p:ext uri="{BB962C8B-B14F-4D97-AF65-F5344CB8AC3E}">
        <p14:creationId xmlns:p14="http://schemas.microsoft.com/office/powerpoint/2010/main" val="345842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328">
              <a:spcBef>
                <a:spcPts val="600"/>
              </a:spcBef>
              <a:defRPr/>
            </a:pPr>
            <a:r>
              <a:rPr lang="en-US" sz="1400" b="1" dirty="0" smtClean="0"/>
              <a:t>Key points</a:t>
            </a:r>
          </a:p>
          <a:p>
            <a:pPr marL="285750" lvl="1" indent="-285750" defTabSz="914328">
              <a:spcBef>
                <a:spcPts val="600"/>
              </a:spcBef>
              <a:buFont typeface="Arial" pitchFamily="34" charset="0"/>
              <a:buChar char="•"/>
              <a:defRPr/>
            </a:pPr>
            <a:r>
              <a:rPr lang="en-US" sz="1400" dirty="0" smtClean="0"/>
              <a:t>Malnutrition has been a problem for hospital patients for quite some time</a:t>
            </a:r>
            <a:r>
              <a:rPr lang="en-US" sz="1400" baseline="0" dirty="0" smtClean="0"/>
              <a:t> and it occurs </a:t>
            </a:r>
            <a:r>
              <a:rPr lang="en-US" sz="1400" dirty="0" smtClean="0">
                <a:solidFill>
                  <a:schemeClr val="tx2">
                    <a:lumMod val="75000"/>
                  </a:schemeClr>
                </a:solidFill>
              </a:rPr>
              <a:t>in 30% to 50% of hospitalized patients. Malnutrition directly contributes to poor</a:t>
            </a:r>
            <a:r>
              <a:rPr lang="en-US" sz="1400" baseline="0" dirty="0" smtClean="0">
                <a:solidFill>
                  <a:schemeClr val="tx2">
                    <a:lumMod val="75000"/>
                  </a:schemeClr>
                </a:solidFill>
              </a:rPr>
              <a:t> clinical outcomes in the areas of infections, pressure ulcers, readmissions and falls. </a:t>
            </a:r>
            <a:endParaRPr lang="en-US" sz="1400" dirty="0" smtClean="0">
              <a:solidFill>
                <a:schemeClr val="tx2">
                  <a:lumMod val="75000"/>
                </a:schemeClr>
              </a:solidFill>
            </a:endParaRPr>
          </a:p>
          <a:p>
            <a:pPr marL="107942" lvl="1" indent="-107942" defTabSz="914328">
              <a:spcBef>
                <a:spcPts val="600"/>
              </a:spcBef>
              <a:buFont typeface="Wingdings" pitchFamily="2" charset="2"/>
              <a:buChar char="§"/>
              <a:defRPr/>
            </a:pPr>
            <a:endParaRPr lang="en-US" sz="1400" dirty="0" smtClean="0">
              <a:solidFill>
                <a:schemeClr val="tx2">
                  <a:lumMod val="75000"/>
                </a:schemeClr>
              </a:solidFill>
              <a:latin typeface="Arial" pitchFamily="34" charset="0"/>
            </a:endParaRPr>
          </a:p>
          <a:p>
            <a:pPr marL="0" lvl="1" defTabSz="914328">
              <a:spcBef>
                <a:spcPts val="600"/>
              </a:spcBef>
              <a:defRPr/>
            </a:pPr>
            <a:r>
              <a:rPr lang="en-US" sz="1400" b="1" dirty="0" smtClean="0"/>
              <a:t>Speaker notes</a:t>
            </a:r>
          </a:p>
          <a:p>
            <a:pPr marL="0" lvl="1" indent="0" defTabSz="914328">
              <a:spcBef>
                <a:spcPts val="600"/>
              </a:spcBef>
              <a:buFont typeface="Wingdings" pitchFamily="2" charset="2"/>
              <a:buNone/>
              <a:defRPr/>
            </a:pPr>
            <a:r>
              <a:rPr lang="en-US" sz="1400" dirty="0" smtClean="0"/>
              <a:t>This slide represents that malnutrition is one of the puzzle pieces contributing to poor clinical outcomes. </a:t>
            </a:r>
            <a:endParaRPr lang="en-US" sz="1400" b="1" i="1" dirty="0" smtClean="0">
              <a:solidFill>
                <a:schemeClr val="tx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6</a:t>
            </a:fld>
            <a:endParaRPr lang="en-US"/>
          </a:p>
        </p:txBody>
      </p:sp>
    </p:spTree>
    <p:extLst>
      <p:ext uri="{BB962C8B-B14F-4D97-AF65-F5344CB8AC3E}">
        <p14:creationId xmlns:p14="http://schemas.microsoft.com/office/powerpoint/2010/main" val="225186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400" b="1" dirty="0">
                <a:latin typeface="Arial" pitchFamily="34" charset="0"/>
                <a:cs typeface="Arial" pitchFamily="34" charset="0"/>
              </a:rPr>
              <a:t>Key points</a:t>
            </a:r>
          </a:p>
          <a:p>
            <a:pPr marL="290493" lvl="1" indent="-290493">
              <a:buFont typeface="Arial" pitchFamily="34" charset="0"/>
              <a:buChar char="•"/>
            </a:pPr>
            <a:r>
              <a:rPr lang="en-US" sz="1400" dirty="0">
                <a:latin typeface="Arial" pitchFamily="34" charset="0"/>
                <a:cs typeface="Arial" pitchFamily="34" charset="0"/>
              </a:rPr>
              <a:t>Malnutrition is seen across all healthcare settings</a:t>
            </a:r>
          </a:p>
          <a:p>
            <a:pPr marL="290493" lvl="1" indent="-290493">
              <a:buFont typeface="Arial" pitchFamily="34" charset="0"/>
              <a:buChar char="•"/>
            </a:pPr>
            <a:r>
              <a:rPr lang="en-US" sz="1400" dirty="0">
                <a:latin typeface="Arial" pitchFamily="34" charset="0"/>
                <a:cs typeface="Arial" pitchFamily="34" charset="0"/>
              </a:rPr>
              <a:t>Up to 50% of patients in the hospital and long term care setting are malnourished</a:t>
            </a:r>
          </a:p>
          <a:p>
            <a:pPr marL="290493" lvl="1" indent="-290493">
              <a:buFont typeface="Arial" pitchFamily="34" charset="0"/>
              <a:buChar char="•"/>
            </a:pPr>
            <a:r>
              <a:rPr lang="en-US" sz="1400" dirty="0">
                <a:latin typeface="Arial" pitchFamily="34" charset="0"/>
                <a:cs typeface="Arial" pitchFamily="34" charset="0"/>
              </a:rPr>
              <a:t>Risk of malnutrition is </a:t>
            </a:r>
            <a:r>
              <a:rPr lang="en-US" sz="1400" dirty="0" smtClean="0">
                <a:latin typeface="Arial" pitchFamily="34" charset="0"/>
                <a:cs typeface="Arial" pitchFamily="34" charset="0"/>
              </a:rPr>
              <a:t>increased </a:t>
            </a:r>
            <a:r>
              <a:rPr lang="en-US" sz="1400" dirty="0">
                <a:latin typeface="Arial" pitchFamily="34" charset="0"/>
                <a:cs typeface="Arial" pitchFamily="34" charset="0"/>
              </a:rPr>
              <a:t>in older patients, critically ill patients, </a:t>
            </a:r>
            <a:r>
              <a:rPr lang="en-US" sz="1400" dirty="0" err="1">
                <a:latin typeface="Arial" pitchFamily="34" charset="0"/>
                <a:cs typeface="Arial" pitchFamily="34" charset="0"/>
              </a:rPr>
              <a:t>etc</a:t>
            </a:r>
            <a:endParaRPr lang="en-US" sz="1400" dirty="0">
              <a:latin typeface="Arial" pitchFamily="34" charset="0"/>
              <a:cs typeface="Arial" pitchFamily="34" charset="0"/>
            </a:endParaRPr>
          </a:p>
          <a:p>
            <a:pPr marL="0" lvl="1"/>
            <a:endParaRPr lang="en-US" sz="1400" dirty="0">
              <a:latin typeface="Arial" pitchFamily="34" charset="0"/>
              <a:cs typeface="Arial" pitchFamily="34" charset="0"/>
            </a:endParaRPr>
          </a:p>
          <a:p>
            <a:pPr marL="0" lvl="1">
              <a:defRPr/>
            </a:pPr>
            <a:r>
              <a:rPr lang="en-US" sz="1400" b="1" dirty="0">
                <a:latin typeface="Arial" pitchFamily="34" charset="0"/>
                <a:cs typeface="Arial" pitchFamily="34" charset="0"/>
              </a:rPr>
              <a:t>Speaker notes</a:t>
            </a:r>
          </a:p>
          <a:p>
            <a:pPr marL="0" lvl="1">
              <a:defRPr/>
            </a:pPr>
            <a:r>
              <a:rPr lang="en-US" sz="1400" dirty="0" smtClean="0">
                <a:latin typeface="Arial" pitchFamily="34" charset="0"/>
                <a:cs typeface="Arial" pitchFamily="34" charset="0"/>
              </a:rPr>
              <a:t>Describe scope </a:t>
            </a:r>
            <a:r>
              <a:rPr lang="en-US" sz="1400" dirty="0">
                <a:latin typeface="Arial" pitchFamily="34" charset="0"/>
                <a:cs typeface="Arial" pitchFamily="34" charset="0"/>
              </a:rPr>
              <a:t>of the malnutrition problem in the healthcare setting.  </a:t>
            </a:r>
            <a:r>
              <a:rPr lang="en-US" sz="1400" dirty="0" smtClean="0">
                <a:latin typeface="Arial" pitchFamily="34" charset="0"/>
                <a:cs typeface="Arial" pitchFamily="34" charset="0"/>
              </a:rPr>
              <a:t>Up </a:t>
            </a:r>
            <a:r>
              <a:rPr lang="en-US" sz="1400" dirty="0">
                <a:latin typeface="Arial" pitchFamily="34" charset="0"/>
                <a:cs typeface="Arial" pitchFamily="34" charset="0"/>
              </a:rPr>
              <a:t>to 50% if patients in the hospital are malnourished, </a:t>
            </a:r>
            <a:r>
              <a:rPr lang="en-US" sz="1400" dirty="0" smtClean="0">
                <a:latin typeface="Arial" pitchFamily="34" charset="0"/>
                <a:cs typeface="Arial" pitchFamily="34" charset="0"/>
              </a:rPr>
              <a:t>and up </a:t>
            </a:r>
            <a:r>
              <a:rPr lang="en-US" sz="1400" dirty="0">
                <a:latin typeface="Arial" pitchFamily="34" charset="0"/>
                <a:cs typeface="Arial" pitchFamily="34" charset="0"/>
              </a:rPr>
              <a:t>to 51% of patients in long-term care </a:t>
            </a:r>
            <a:r>
              <a:rPr lang="en-US" sz="1400" dirty="0" smtClean="0">
                <a:latin typeface="Arial" pitchFamily="34" charset="0"/>
                <a:cs typeface="Arial" pitchFamily="34" charset="0"/>
              </a:rPr>
              <a:t>facilities</a:t>
            </a:r>
            <a:r>
              <a:rPr lang="en-US" sz="1400" baseline="0" dirty="0" smtClean="0">
                <a:latin typeface="Arial" pitchFamily="34" charset="0"/>
                <a:cs typeface="Arial" pitchFamily="34" charset="0"/>
              </a:rPr>
              <a:t> are malnourished.  Even patients in the outpatient and home health setting experience malnutrition, with 13-30% malnutrition prevalence in those patients.</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2900FC1-065B-4124-A6D2-B9D134783DE4}" type="slidenum">
              <a:rPr lang="en-US" smtClean="0"/>
              <a:pPr/>
              <a:t>7</a:t>
            </a:fld>
            <a:endParaRPr lang="en-US"/>
          </a:p>
        </p:txBody>
      </p:sp>
    </p:spTree>
    <p:extLst>
      <p:ext uri="{BB962C8B-B14F-4D97-AF65-F5344CB8AC3E}">
        <p14:creationId xmlns:p14="http://schemas.microsoft.com/office/powerpoint/2010/main" val="346517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4296" indent="-174296">
              <a:buFont typeface="Arial" pitchFamily="34" charset="0"/>
              <a:buChar char="•"/>
            </a:pPr>
            <a:r>
              <a:rPr lang="en-US" dirty="0" smtClean="0"/>
              <a:t>Malnutrition negatively impacts patients outcomes including</a:t>
            </a:r>
            <a:r>
              <a:rPr lang="en-US" baseline="0" dirty="0" smtClean="0"/>
              <a:t> i</a:t>
            </a:r>
            <a:r>
              <a:rPr lang="en-US" dirty="0" smtClean="0"/>
              <a:t>ncreasing</a:t>
            </a:r>
            <a:r>
              <a:rPr lang="en-US" baseline="0" dirty="0" smtClean="0"/>
              <a:t> </a:t>
            </a:r>
            <a:r>
              <a:rPr lang="en-US" dirty="0" smtClean="0"/>
              <a:t>mortality, infections, complications, LOS and cost while decreasing wound healing, quality of life, and convalescence</a:t>
            </a:r>
          </a:p>
          <a:p>
            <a:pPr marL="174296" indent="-174296">
              <a:buFont typeface="Arial" pitchFamily="34" charset="0"/>
              <a:buChar char="•"/>
            </a:pPr>
            <a:r>
              <a:rPr lang="en-US" dirty="0" smtClean="0"/>
              <a:t>Those factors will drive increase cost and lower quality of life</a:t>
            </a:r>
          </a:p>
          <a:p>
            <a:pPr indent="-63483"/>
            <a:endParaRPr lang="en-US" dirty="0" smtClean="0"/>
          </a:p>
          <a:p>
            <a:pPr indent="-63483">
              <a:defRPr/>
            </a:pPr>
            <a:r>
              <a:rPr lang="en-US" b="1" dirty="0" smtClean="0"/>
              <a:t>Speaker notes</a:t>
            </a:r>
          </a:p>
          <a:p>
            <a:r>
              <a:rPr lang="en-US" dirty="0" smtClean="0"/>
              <a:t>This slide represents the negative impact that malnutrition has on a plethora of patient outcomes including</a:t>
            </a:r>
            <a:r>
              <a:rPr lang="en-US" baseline="0" dirty="0" smtClean="0"/>
              <a:t> i</a:t>
            </a:r>
            <a:r>
              <a:rPr lang="en-US" dirty="0" smtClean="0"/>
              <a:t>ncreasing mortality, infections, complications, LOS and cost while decreasing wound healing, quality of life, and convalescence.</a:t>
            </a:r>
          </a:p>
          <a:p>
            <a:endParaRPr lang="en-US"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8</a:t>
            </a:fld>
            <a:endParaRPr lang="en-US"/>
          </a:p>
        </p:txBody>
      </p:sp>
    </p:spTree>
    <p:extLst>
      <p:ext uri="{BB962C8B-B14F-4D97-AF65-F5344CB8AC3E}">
        <p14:creationId xmlns:p14="http://schemas.microsoft.com/office/powerpoint/2010/main" val="29953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4296" indent="-174296">
              <a:buFont typeface="Arial" pitchFamily="34" charset="0"/>
              <a:buChar char="•"/>
            </a:pPr>
            <a:r>
              <a:rPr lang="en-US" dirty="0" smtClean="0"/>
              <a:t>Malnutrition negatively impacts patients outcomes including</a:t>
            </a:r>
            <a:r>
              <a:rPr lang="en-US" baseline="0" dirty="0" smtClean="0"/>
              <a:t> i</a:t>
            </a:r>
            <a:r>
              <a:rPr lang="en-US" dirty="0" smtClean="0"/>
              <a:t>ncreasing</a:t>
            </a:r>
            <a:r>
              <a:rPr lang="en-US" baseline="0" dirty="0" smtClean="0"/>
              <a:t> LOS, </a:t>
            </a:r>
            <a:r>
              <a:rPr lang="en-US" dirty="0" smtClean="0"/>
              <a:t>mortality, infections, complications, readmissions, as discussed on the previous slide, and all these consequences</a:t>
            </a:r>
            <a:r>
              <a:rPr lang="en-US" baseline="0" dirty="0" smtClean="0"/>
              <a:t> lead to significant</a:t>
            </a:r>
            <a:r>
              <a:rPr lang="en-US" dirty="0" smtClean="0"/>
              <a:t> costs </a:t>
            </a:r>
          </a:p>
          <a:p>
            <a:pPr indent="-63483"/>
            <a:endParaRPr lang="en-US" dirty="0" smtClean="0"/>
          </a:p>
          <a:p>
            <a:pPr indent="-63483">
              <a:defRPr/>
            </a:pPr>
            <a:r>
              <a:rPr lang="en-US" b="1" dirty="0" smtClean="0"/>
              <a:t>Speaker notes</a:t>
            </a:r>
          </a:p>
          <a:p>
            <a:r>
              <a:rPr lang="en-US" dirty="0" smtClean="0"/>
              <a:t>This slide represents the negative impact that malnutrition has on a plethora of patient outcomes including</a:t>
            </a:r>
            <a:r>
              <a:rPr lang="en-US" baseline="0" dirty="0" smtClean="0"/>
              <a:t> LOS, </a:t>
            </a:r>
            <a:r>
              <a:rPr lang="en-US" dirty="0" smtClean="0"/>
              <a:t>mortality, infections, complications, and cost</a:t>
            </a:r>
            <a:endParaRPr lang="en-US"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9</a:t>
            </a:fld>
            <a:endParaRPr lang="en-US"/>
          </a:p>
        </p:txBody>
      </p:sp>
    </p:spTree>
    <p:extLst>
      <p:ext uri="{BB962C8B-B14F-4D97-AF65-F5344CB8AC3E}">
        <p14:creationId xmlns:p14="http://schemas.microsoft.com/office/powerpoint/2010/main" val="378384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4296" indent="-174296" defTabSz="929579">
              <a:buFont typeface="Arial" pitchFamily="34" charset="0"/>
              <a:buChar char="•"/>
              <a:defRPr/>
            </a:pPr>
            <a:r>
              <a:rPr lang="en-US" dirty="0" smtClean="0"/>
              <a:t>Fortunately, ONS has shown significant clinical benefits in pressure ulcers, complications, and readmissions</a:t>
            </a:r>
          </a:p>
          <a:p>
            <a:pPr defTabSz="929579">
              <a:defRPr/>
            </a:pPr>
            <a:endParaRPr lang="en-US" b="1" dirty="0" smtClean="0"/>
          </a:p>
          <a:p>
            <a:pPr defTabSz="929579">
              <a:defRPr/>
            </a:pPr>
            <a:r>
              <a:rPr lang="en-US" b="1" dirty="0" smtClean="0"/>
              <a:t>Speaker notes</a:t>
            </a:r>
            <a:endParaRPr lang="en-US" dirty="0" smtClean="0"/>
          </a:p>
          <a:p>
            <a:r>
              <a:rPr lang="en-US" dirty="0" smtClean="0"/>
              <a:t>According to Stratton et al, intervening with ONS reduced pressure ulcer</a:t>
            </a:r>
            <a:r>
              <a:rPr lang="en-US" baseline="0" dirty="0" smtClean="0"/>
              <a:t> incidence</a:t>
            </a:r>
            <a:r>
              <a:rPr lang="en-US" dirty="0" smtClean="0"/>
              <a:t> by 25%.  In GI surgery patients</a:t>
            </a:r>
            <a:r>
              <a:rPr lang="en-US" baseline="0" dirty="0" smtClean="0"/>
              <a:t> there has been a reduction of complications by 63% with nutrition intervention and in another study there were significantly fewer falls. </a:t>
            </a:r>
            <a:r>
              <a:rPr lang="en-US" dirty="0" smtClean="0"/>
              <a:t>Another recent study showed, there has been a reduction in avoidable </a:t>
            </a:r>
            <a:r>
              <a:rPr lang="en-US" dirty="0" err="1" smtClean="0"/>
              <a:t>rehospitalizations</a:t>
            </a:r>
            <a:r>
              <a:rPr lang="en-US" dirty="0" smtClean="0"/>
              <a:t> by as much as 28% with nutrition intervention. </a:t>
            </a:r>
          </a:p>
          <a:p>
            <a:endParaRPr lang="en-US" dirty="0"/>
          </a:p>
        </p:txBody>
      </p:sp>
      <p:sp>
        <p:nvSpPr>
          <p:cNvPr id="4" name="Slide Number Placeholder 3"/>
          <p:cNvSpPr>
            <a:spLocks noGrp="1"/>
          </p:cNvSpPr>
          <p:nvPr>
            <p:ph type="sldNum" sz="quarter" idx="10"/>
          </p:nvPr>
        </p:nvSpPr>
        <p:spPr/>
        <p:txBody>
          <a:bodyPr/>
          <a:lstStyle/>
          <a:p>
            <a:fld id="{62900FC1-065B-4124-A6D2-B9D134783DE4}" type="slidenum">
              <a:rPr lang="en-US" smtClean="0"/>
              <a:pPr/>
              <a:t>10</a:t>
            </a:fld>
            <a:endParaRPr lang="en-US"/>
          </a:p>
        </p:txBody>
      </p:sp>
    </p:spTree>
    <p:extLst>
      <p:ext uri="{BB962C8B-B14F-4D97-AF65-F5344CB8AC3E}">
        <p14:creationId xmlns:p14="http://schemas.microsoft.com/office/powerpoint/2010/main" val="7154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197260-781F-5544-8858-989A9A7980BD}"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EB56-0CBD-ED4A-8F25-960E39816B68}" type="slidenum">
              <a:rPr lang="en-US" smtClean="0"/>
              <a:pPr/>
              <a:t>‹#›</a:t>
            </a:fld>
            <a:endParaRPr lang="en-US"/>
          </a:p>
        </p:txBody>
      </p:sp>
    </p:spTree>
    <p:extLst>
      <p:ext uri="{BB962C8B-B14F-4D97-AF65-F5344CB8AC3E}">
        <p14:creationId xmlns:p14="http://schemas.microsoft.com/office/powerpoint/2010/main" val="14440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97260-781F-5544-8858-989A9A7980BD}"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EB56-0CBD-ED4A-8F25-960E39816B68}" type="slidenum">
              <a:rPr lang="en-US" smtClean="0"/>
              <a:pPr/>
              <a:t>‹#›</a:t>
            </a:fld>
            <a:endParaRPr lang="en-US"/>
          </a:p>
        </p:txBody>
      </p:sp>
    </p:spTree>
    <p:extLst>
      <p:ext uri="{BB962C8B-B14F-4D97-AF65-F5344CB8AC3E}">
        <p14:creationId xmlns:p14="http://schemas.microsoft.com/office/powerpoint/2010/main" val="135387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97260-781F-5544-8858-989A9A7980BD}"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EB56-0CBD-ED4A-8F25-960E39816B68}" type="slidenum">
              <a:rPr lang="en-US" smtClean="0"/>
              <a:pPr/>
              <a:t>‹#›</a:t>
            </a:fld>
            <a:endParaRPr lang="en-US"/>
          </a:p>
        </p:txBody>
      </p:sp>
    </p:spTree>
    <p:extLst>
      <p:ext uri="{BB962C8B-B14F-4D97-AF65-F5344CB8AC3E}">
        <p14:creationId xmlns:p14="http://schemas.microsoft.com/office/powerpoint/2010/main" val="124837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97260-781F-5544-8858-989A9A7980BD}"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EB56-0CBD-ED4A-8F25-960E39816B68}" type="slidenum">
              <a:rPr lang="en-US" smtClean="0"/>
              <a:pPr/>
              <a:t>‹#›</a:t>
            </a:fld>
            <a:endParaRPr lang="en-US"/>
          </a:p>
        </p:txBody>
      </p:sp>
    </p:spTree>
    <p:extLst>
      <p:ext uri="{BB962C8B-B14F-4D97-AF65-F5344CB8AC3E}">
        <p14:creationId xmlns:p14="http://schemas.microsoft.com/office/powerpoint/2010/main" val="18468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97260-781F-5544-8858-989A9A7980BD}" type="datetimeFigureOut">
              <a:rPr lang="en-US" smtClean="0"/>
              <a:pPr/>
              <a:t>5/29/2013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AEB56-0CBD-ED4A-8F25-960E39816B68}" type="slidenum">
              <a:rPr lang="en-US" smtClean="0"/>
              <a:pPr/>
              <a:t>‹#›</a:t>
            </a:fld>
            <a:endParaRPr lang="en-US"/>
          </a:p>
        </p:txBody>
      </p:sp>
    </p:spTree>
    <p:extLst>
      <p:ext uri="{BB962C8B-B14F-4D97-AF65-F5344CB8AC3E}">
        <p14:creationId xmlns:p14="http://schemas.microsoft.com/office/powerpoint/2010/main" val="206662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197260-781F-5544-8858-989A9A7980BD}"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AEB56-0CBD-ED4A-8F25-960E39816B68}" type="slidenum">
              <a:rPr lang="en-US" smtClean="0"/>
              <a:pPr/>
              <a:t>‹#›</a:t>
            </a:fld>
            <a:endParaRPr lang="en-US"/>
          </a:p>
        </p:txBody>
      </p:sp>
    </p:spTree>
    <p:extLst>
      <p:ext uri="{BB962C8B-B14F-4D97-AF65-F5344CB8AC3E}">
        <p14:creationId xmlns:p14="http://schemas.microsoft.com/office/powerpoint/2010/main" val="54609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197260-781F-5544-8858-989A9A7980BD}" type="datetimeFigureOut">
              <a:rPr lang="en-US" smtClean="0"/>
              <a:pPr/>
              <a:t>5/29/2013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AEB56-0CBD-ED4A-8F25-960E39816B68}" type="slidenum">
              <a:rPr lang="en-US" smtClean="0"/>
              <a:pPr/>
              <a:t>‹#›</a:t>
            </a:fld>
            <a:endParaRPr lang="en-US"/>
          </a:p>
        </p:txBody>
      </p:sp>
    </p:spTree>
    <p:extLst>
      <p:ext uri="{BB962C8B-B14F-4D97-AF65-F5344CB8AC3E}">
        <p14:creationId xmlns:p14="http://schemas.microsoft.com/office/powerpoint/2010/main" val="112866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197260-781F-5544-8858-989A9A7980BD}" type="datetimeFigureOut">
              <a:rPr lang="en-US" smtClean="0"/>
              <a:pPr/>
              <a:t>5/29/2013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AEB56-0CBD-ED4A-8F25-960E39816B68}" type="slidenum">
              <a:rPr lang="en-US" smtClean="0"/>
              <a:pPr/>
              <a:t>‹#›</a:t>
            </a:fld>
            <a:endParaRPr lang="en-US"/>
          </a:p>
        </p:txBody>
      </p:sp>
    </p:spTree>
    <p:extLst>
      <p:ext uri="{BB962C8B-B14F-4D97-AF65-F5344CB8AC3E}">
        <p14:creationId xmlns:p14="http://schemas.microsoft.com/office/powerpoint/2010/main" val="149469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97260-781F-5544-8858-989A9A7980BD}" type="datetimeFigureOut">
              <a:rPr lang="en-US" smtClean="0"/>
              <a:pPr/>
              <a:t>5/29/2013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AEB56-0CBD-ED4A-8F25-960E39816B68}" type="slidenum">
              <a:rPr lang="en-US" smtClean="0"/>
              <a:pPr/>
              <a:t>‹#›</a:t>
            </a:fld>
            <a:endParaRPr lang="en-US"/>
          </a:p>
        </p:txBody>
      </p:sp>
    </p:spTree>
    <p:extLst>
      <p:ext uri="{BB962C8B-B14F-4D97-AF65-F5344CB8AC3E}">
        <p14:creationId xmlns:p14="http://schemas.microsoft.com/office/powerpoint/2010/main" val="13492540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97260-781F-5544-8858-989A9A7980BD}"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AEB56-0CBD-ED4A-8F25-960E39816B68}" type="slidenum">
              <a:rPr lang="en-US" smtClean="0"/>
              <a:pPr/>
              <a:t>‹#›</a:t>
            </a:fld>
            <a:endParaRPr lang="en-US"/>
          </a:p>
        </p:txBody>
      </p:sp>
    </p:spTree>
    <p:extLst>
      <p:ext uri="{BB962C8B-B14F-4D97-AF65-F5344CB8AC3E}">
        <p14:creationId xmlns:p14="http://schemas.microsoft.com/office/powerpoint/2010/main" val="172554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97260-781F-5544-8858-989A9A7980BD}" type="datetimeFigureOut">
              <a:rPr lang="en-US" smtClean="0"/>
              <a:pPr/>
              <a:t>5/29/2013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AEB56-0CBD-ED4A-8F25-960E39816B68}" type="slidenum">
              <a:rPr lang="en-US" smtClean="0"/>
              <a:pPr/>
              <a:t>‹#›</a:t>
            </a:fld>
            <a:endParaRPr lang="en-US"/>
          </a:p>
        </p:txBody>
      </p:sp>
    </p:spTree>
    <p:extLst>
      <p:ext uri="{BB962C8B-B14F-4D97-AF65-F5344CB8AC3E}">
        <p14:creationId xmlns:p14="http://schemas.microsoft.com/office/powerpoint/2010/main" val="146432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97260-781F-5544-8858-989A9A7980BD}" type="datetimeFigureOut">
              <a:rPr lang="en-US" smtClean="0"/>
              <a:pPr/>
              <a:t>5/29/2013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AEB56-0CBD-ED4A-8F25-960E39816B68}" type="slidenum">
              <a:rPr lang="en-US" smtClean="0"/>
              <a:pPr/>
              <a:t>‹#›</a:t>
            </a:fld>
            <a:endParaRPr lang="en-US"/>
          </a:p>
        </p:txBody>
      </p:sp>
    </p:spTree>
    <p:extLst>
      <p:ext uri="{BB962C8B-B14F-4D97-AF65-F5344CB8AC3E}">
        <p14:creationId xmlns:p14="http://schemas.microsoft.com/office/powerpoint/2010/main" val="3629932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N-M 13206 CNM ToolKit Presentation_R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0796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8460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1552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3413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4295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6491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3061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670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8565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7798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 y="19668"/>
            <a:ext cx="9144000" cy="6858000"/>
          </a:xfrm>
          <a:prstGeom prst="rect">
            <a:avLst/>
          </a:prstGeom>
        </p:spPr>
      </p:pic>
    </p:spTree>
    <p:extLst>
      <p:ext uri="{BB962C8B-B14F-4D97-AF65-F5344CB8AC3E}">
        <p14:creationId xmlns:p14="http://schemas.microsoft.com/office/powerpoint/2010/main" val="1719008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01" t="22239" r="54128" b="16060"/>
          <a:stretch/>
        </p:blipFill>
        <p:spPr bwMode="auto">
          <a:xfrm>
            <a:off x="0" y="85060"/>
            <a:ext cx="9144638" cy="677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3523" y="1860696"/>
            <a:ext cx="4508205" cy="1477328"/>
          </a:xfrm>
          <a:prstGeom prst="rect">
            <a:avLst/>
          </a:prstGeom>
          <a:noFill/>
        </p:spPr>
        <p:txBody>
          <a:bodyPr wrap="square" rtlCol="0">
            <a:spAutoFit/>
          </a:bodyPr>
          <a:lstStyle/>
          <a:p>
            <a:pPr marL="117475" indent="-117475">
              <a:buClr>
                <a:schemeClr val="accent3"/>
              </a:buClr>
              <a:buFont typeface="Arial" pitchFamily="34" charset="0"/>
              <a:buChar char="•"/>
            </a:pPr>
            <a:r>
              <a:rPr lang="en-US" dirty="0" smtClean="0">
                <a:solidFill>
                  <a:schemeClr val="tx1">
                    <a:lumMod val="50000"/>
                    <a:lumOff val="50000"/>
                  </a:schemeClr>
                </a:solidFill>
              </a:rPr>
              <a:t>Insert Objective 1</a:t>
            </a:r>
          </a:p>
          <a:p>
            <a:pPr marL="117475" indent="-117475">
              <a:buClr>
                <a:schemeClr val="accent3"/>
              </a:buClr>
              <a:buFont typeface="Arial" pitchFamily="34" charset="0"/>
              <a:buChar char="•"/>
            </a:pPr>
            <a:endParaRPr lang="en-US" dirty="0" smtClean="0">
              <a:solidFill>
                <a:schemeClr val="tx1">
                  <a:lumMod val="50000"/>
                  <a:lumOff val="50000"/>
                </a:schemeClr>
              </a:solidFill>
            </a:endParaRPr>
          </a:p>
          <a:p>
            <a:pPr marL="117475" indent="-117475">
              <a:buClr>
                <a:schemeClr val="accent3"/>
              </a:buClr>
              <a:buFont typeface="Arial" pitchFamily="34" charset="0"/>
              <a:buChar char="•"/>
            </a:pPr>
            <a:r>
              <a:rPr lang="en-US" dirty="0" smtClean="0">
                <a:solidFill>
                  <a:schemeClr val="tx1">
                    <a:lumMod val="50000"/>
                    <a:lumOff val="50000"/>
                  </a:schemeClr>
                </a:solidFill>
              </a:rPr>
              <a:t>Insert Objective 2</a:t>
            </a:r>
          </a:p>
          <a:p>
            <a:pPr marL="117475" indent="-117475">
              <a:buClr>
                <a:schemeClr val="accent3"/>
              </a:buClr>
              <a:buFont typeface="Arial" pitchFamily="34" charset="0"/>
              <a:buChar char="•"/>
            </a:pPr>
            <a:endParaRPr lang="en-US" dirty="0" smtClean="0">
              <a:solidFill>
                <a:schemeClr val="tx1">
                  <a:lumMod val="50000"/>
                  <a:lumOff val="50000"/>
                </a:schemeClr>
              </a:solidFill>
            </a:endParaRPr>
          </a:p>
          <a:p>
            <a:pPr marL="117475" indent="-117475">
              <a:buClr>
                <a:schemeClr val="accent3"/>
              </a:buClr>
              <a:buFont typeface="Arial" pitchFamily="34" charset="0"/>
              <a:buChar char="•"/>
            </a:pPr>
            <a:r>
              <a:rPr lang="en-US" dirty="0" smtClean="0">
                <a:solidFill>
                  <a:schemeClr val="tx1">
                    <a:lumMod val="50000"/>
                    <a:lumOff val="50000"/>
                  </a:schemeClr>
                </a:solidFill>
              </a:rPr>
              <a:t>Insert Objective 3</a:t>
            </a:r>
            <a:endParaRPr lang="en-US" dirty="0">
              <a:solidFill>
                <a:schemeClr val="tx1">
                  <a:lumMod val="50000"/>
                  <a:lumOff val="50000"/>
                </a:schemeClr>
              </a:solidFill>
            </a:endParaRPr>
          </a:p>
        </p:txBody>
      </p:sp>
    </p:spTree>
    <p:extLst>
      <p:ext uri="{BB962C8B-B14F-4D97-AF65-F5344CB8AC3E}">
        <p14:creationId xmlns:p14="http://schemas.microsoft.com/office/powerpoint/2010/main" val="679267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1072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2530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8327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7991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5746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0375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9723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795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1835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6626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8938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546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5527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14" t="21875" r="53997" b="15879"/>
          <a:stretch/>
        </p:blipFill>
        <p:spPr bwMode="auto">
          <a:xfrm>
            <a:off x="42526" y="37984"/>
            <a:ext cx="9101474" cy="676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3523" y="1860696"/>
            <a:ext cx="4508205" cy="1477328"/>
          </a:xfrm>
          <a:prstGeom prst="rect">
            <a:avLst/>
          </a:prstGeom>
          <a:noFill/>
        </p:spPr>
        <p:txBody>
          <a:bodyPr wrap="square" rtlCol="0">
            <a:spAutoFit/>
          </a:bodyPr>
          <a:lstStyle/>
          <a:p>
            <a:pPr marL="117475" indent="-117475">
              <a:buClr>
                <a:schemeClr val="accent3"/>
              </a:buClr>
              <a:buFont typeface="Arial" pitchFamily="34" charset="0"/>
              <a:buChar char="•"/>
            </a:pPr>
            <a:r>
              <a:rPr lang="en-US" dirty="0" smtClean="0">
                <a:solidFill>
                  <a:schemeClr val="tx1">
                    <a:lumMod val="50000"/>
                    <a:lumOff val="50000"/>
                  </a:schemeClr>
                </a:solidFill>
              </a:rPr>
              <a:t>Insert Summary 1</a:t>
            </a:r>
          </a:p>
          <a:p>
            <a:pPr marL="117475" indent="-117475">
              <a:buClr>
                <a:schemeClr val="accent3"/>
              </a:buClr>
              <a:buFont typeface="Arial" pitchFamily="34" charset="0"/>
              <a:buChar char="•"/>
            </a:pPr>
            <a:endParaRPr lang="en-US" dirty="0" smtClean="0">
              <a:solidFill>
                <a:schemeClr val="tx1">
                  <a:lumMod val="50000"/>
                  <a:lumOff val="50000"/>
                </a:schemeClr>
              </a:solidFill>
            </a:endParaRPr>
          </a:p>
          <a:p>
            <a:pPr marL="117475" indent="-117475">
              <a:buClr>
                <a:schemeClr val="accent3"/>
              </a:buClr>
              <a:buFont typeface="Arial" pitchFamily="34" charset="0"/>
              <a:buChar char="•"/>
            </a:pPr>
            <a:r>
              <a:rPr lang="en-US" dirty="0" smtClean="0">
                <a:solidFill>
                  <a:schemeClr val="tx1">
                    <a:lumMod val="50000"/>
                    <a:lumOff val="50000"/>
                  </a:schemeClr>
                </a:solidFill>
              </a:rPr>
              <a:t>Insert Summary 2</a:t>
            </a:r>
          </a:p>
          <a:p>
            <a:pPr marL="117475" indent="-117475">
              <a:buClr>
                <a:schemeClr val="accent3"/>
              </a:buClr>
              <a:buFont typeface="Arial" pitchFamily="34" charset="0"/>
              <a:buChar char="•"/>
            </a:pPr>
            <a:endParaRPr lang="en-US" dirty="0" smtClean="0">
              <a:solidFill>
                <a:schemeClr val="tx1">
                  <a:lumMod val="50000"/>
                  <a:lumOff val="50000"/>
                </a:schemeClr>
              </a:solidFill>
            </a:endParaRPr>
          </a:p>
          <a:p>
            <a:pPr marL="117475" indent="-117475">
              <a:buClr>
                <a:schemeClr val="accent3"/>
              </a:buClr>
              <a:buFont typeface="Arial" pitchFamily="34" charset="0"/>
              <a:buChar char="•"/>
            </a:pPr>
            <a:r>
              <a:rPr lang="en-US" dirty="0" smtClean="0">
                <a:solidFill>
                  <a:schemeClr val="tx1">
                    <a:lumMod val="50000"/>
                    <a:lumOff val="50000"/>
                  </a:schemeClr>
                </a:solidFill>
              </a:rPr>
              <a:t>Insert Summary 3</a:t>
            </a:r>
            <a:endParaRPr lang="en-US" dirty="0">
              <a:solidFill>
                <a:schemeClr val="tx1">
                  <a:lumMod val="50000"/>
                  <a:lumOff val="50000"/>
                </a:schemeClr>
              </a:solidFill>
            </a:endParaRPr>
          </a:p>
        </p:txBody>
      </p:sp>
    </p:spTree>
    <p:extLst>
      <p:ext uri="{BB962C8B-B14F-4D97-AF65-F5344CB8AC3E}">
        <p14:creationId xmlns:p14="http://schemas.microsoft.com/office/powerpoint/2010/main" val="52583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787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0679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7067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2450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8432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N-M 13206 CNM ToolKit Presentation_R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5309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3934</Words>
  <Application>Microsoft Office PowerPoint</Application>
  <PresentationFormat>On-screen Show (4:3)</PresentationFormat>
  <Paragraphs>180</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dc:creator>
  <cp:lastModifiedBy>Antonelli, Danielle K</cp:lastModifiedBy>
  <cp:revision>24</cp:revision>
  <cp:lastPrinted>2013-05-28T13:15:39Z</cp:lastPrinted>
  <dcterms:created xsi:type="dcterms:W3CDTF">2013-05-17T19:34:47Z</dcterms:created>
  <dcterms:modified xsi:type="dcterms:W3CDTF">2013-05-29T19:35:30Z</dcterms:modified>
</cp:coreProperties>
</file>