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AF95"/>
    <a:srgbClr val="1DA66C"/>
    <a:srgbClr val="F4558B"/>
    <a:srgbClr val="458B04"/>
    <a:srgbClr val="FF2434"/>
    <a:srgbClr val="000000"/>
    <a:srgbClr val="CD2D10"/>
    <a:srgbClr val="C085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snapToObjects="1">
      <p:cViewPr>
        <p:scale>
          <a:sx n="200" d="100"/>
          <a:sy n="200" d="100"/>
        </p:scale>
        <p:origin x="126" y="-8499"/>
      </p:cViewPr>
      <p:guideLst>
        <p:guide orient="horz" pos="3168"/>
        <p:guide pos="244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a:prstGeom prst="rect">
            <a:avLst/>
          </a:prstGeom>
        </p:spPr>
        <p:txBody>
          <a:bodyPr/>
          <a:lstStyle>
            <a:lvl1pPr>
              <a:defRPr>
                <a:latin typeface="Arial"/>
              </a:defRPr>
            </a:lvl1pPr>
          </a:lstStyle>
          <a:p>
            <a:r>
              <a:rPr lang="en-US" dirty="0"/>
              <a:t>Click to edit Master title style</a:t>
            </a:r>
          </a:p>
        </p:txBody>
      </p:sp>
      <p:sp>
        <p:nvSpPr>
          <p:cNvPr id="3" name="Subtitle 2"/>
          <p:cNvSpPr>
            <a:spLocks noGrp="1"/>
          </p:cNvSpPr>
          <p:nvPr>
            <p:ph type="subTitle" idx="1"/>
          </p:nvPr>
        </p:nvSpPr>
        <p:spPr>
          <a:xfrm>
            <a:off x="1165860" y="5699760"/>
            <a:ext cx="5440680" cy="2570480"/>
          </a:xfrm>
          <a:prstGeom prst="rect">
            <a:avLst/>
          </a:prstGeom>
        </p:spPr>
        <p:txBody>
          <a:bodyPr/>
          <a:lstStyle>
            <a:lvl1pPr marL="0" indent="0" algn="ctr">
              <a:buNone/>
              <a:defRPr>
                <a:solidFill>
                  <a:schemeClr val="tx1">
                    <a:tint val="75000"/>
                  </a:schemeClr>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558DBD11-323B-604E-8B6A-6610836099C6}" type="datetimeFigureOut">
              <a:rPr lang="en-US" smtClean="0"/>
              <a:pPr/>
              <a:t>3/12/2019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96F4B-B01F-FA43-8C3B-45E6565F6D9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a:prstGeom prst="rect">
            <a:avLst/>
          </a:prstGeom>
        </p:spPr>
        <p:txBody>
          <a:bodyPr/>
          <a:lstStyle>
            <a:lvl1pPr>
              <a:defRPr>
                <a:latin typeface="Arial"/>
              </a:defRPr>
            </a:lvl1pPr>
          </a:lstStyle>
          <a:p>
            <a:r>
              <a:rPr lang="en-US" dirty="0"/>
              <a:t>Click to edit Master title style</a:t>
            </a:r>
          </a:p>
        </p:txBody>
      </p:sp>
      <p:sp>
        <p:nvSpPr>
          <p:cNvPr id="3" name="Vertical Text Placeholder 2"/>
          <p:cNvSpPr>
            <a:spLocks noGrp="1"/>
          </p:cNvSpPr>
          <p:nvPr>
            <p:ph type="body" orient="vert" idx="1"/>
          </p:nvPr>
        </p:nvSpPr>
        <p:spPr>
          <a:xfrm>
            <a:off x="388620" y="2346961"/>
            <a:ext cx="6995160" cy="6638079"/>
          </a:xfrm>
          <a:prstGeom prst="rect">
            <a:avLst/>
          </a:prstGeom>
        </p:spPr>
        <p:txBody>
          <a:bodyPr vert="eaVert"/>
          <a:lstStyle>
            <a:lvl1pPr>
              <a:defRPr>
                <a:latin typeface="Arial"/>
              </a:defRPr>
            </a:lvl1pPr>
            <a:lvl2pPr>
              <a:defRPr>
                <a:latin typeface="Arial"/>
              </a:defRPr>
            </a:lvl2pPr>
            <a:lvl3pPr>
              <a:defRPr>
                <a:latin typeface="Arial"/>
              </a:defRPr>
            </a:lvl3pPr>
            <a:lvl4pPr>
              <a:defRPr>
                <a:latin typeface="Arial"/>
              </a:defRPr>
            </a:lvl4pPr>
            <a:lvl5pPr>
              <a:defRPr>
                <a:latin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58DBD11-323B-604E-8B6A-6610836099C6}" type="datetimeFigureOut">
              <a:rPr lang="en-US" smtClean="0"/>
              <a:pPr/>
              <a:t>3/12/2019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96F4B-B01F-FA43-8C3B-45E6565F6D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a:prstGeom prst="rect">
            <a:avLst/>
          </a:prstGeom>
        </p:spPr>
        <p:txBody>
          <a:bodyPr vert="eaVert"/>
          <a:lstStyle>
            <a:lvl1pPr>
              <a:defRPr>
                <a:latin typeface="Arial"/>
              </a:defRPr>
            </a:lvl1pPr>
          </a:lstStyle>
          <a:p>
            <a:r>
              <a:rPr lang="en-US" dirty="0"/>
              <a:t>Click to edit Master title style</a:t>
            </a:r>
          </a:p>
        </p:txBody>
      </p:sp>
      <p:sp>
        <p:nvSpPr>
          <p:cNvPr id="3" name="Vertical Text Placeholder 2"/>
          <p:cNvSpPr>
            <a:spLocks noGrp="1"/>
          </p:cNvSpPr>
          <p:nvPr>
            <p:ph type="body" orient="vert" idx="1"/>
          </p:nvPr>
        </p:nvSpPr>
        <p:spPr>
          <a:xfrm>
            <a:off x="330598" y="591397"/>
            <a:ext cx="4330144" cy="12586970"/>
          </a:xfrm>
          <a:prstGeom prst="rect">
            <a:avLst/>
          </a:prstGeom>
        </p:spPr>
        <p:txBody>
          <a:bodyPr vert="eaVert"/>
          <a:lstStyle>
            <a:lvl1pPr>
              <a:defRPr>
                <a:latin typeface="Arial"/>
              </a:defRPr>
            </a:lvl1pPr>
            <a:lvl2pPr>
              <a:defRPr>
                <a:latin typeface="Arial"/>
              </a:defRPr>
            </a:lvl2pPr>
            <a:lvl3pPr>
              <a:defRPr>
                <a:latin typeface="Arial"/>
              </a:defRPr>
            </a:lvl3pPr>
            <a:lvl4pPr>
              <a:defRPr>
                <a:latin typeface="Arial"/>
              </a:defRPr>
            </a:lvl4pPr>
            <a:lvl5pPr>
              <a:defRPr>
                <a:latin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58DBD11-323B-604E-8B6A-6610836099C6}" type="datetimeFigureOut">
              <a:rPr lang="en-US" smtClean="0"/>
              <a:pPr/>
              <a:t>3/12/2019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96F4B-B01F-FA43-8C3B-45E6565F6D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a:prstGeom prst="rect">
            <a:avLst/>
          </a:prstGeom>
        </p:spPr>
        <p:txBody>
          <a:bodyPr/>
          <a:lstStyle>
            <a:lvl1pPr>
              <a:defRPr>
                <a:latin typeface="Arial"/>
              </a:defRPr>
            </a:lvl1pPr>
          </a:lstStyle>
          <a:p>
            <a:r>
              <a:rPr lang="en-US" dirty="0"/>
              <a:t>Click to edit Master title style</a:t>
            </a:r>
          </a:p>
        </p:txBody>
      </p:sp>
      <p:sp>
        <p:nvSpPr>
          <p:cNvPr id="3" name="Content Placeholder 2"/>
          <p:cNvSpPr>
            <a:spLocks noGrp="1"/>
          </p:cNvSpPr>
          <p:nvPr>
            <p:ph idx="1"/>
          </p:nvPr>
        </p:nvSpPr>
        <p:spPr>
          <a:xfrm>
            <a:off x="388620" y="2346961"/>
            <a:ext cx="6995160" cy="6638079"/>
          </a:xfrm>
          <a:prstGeom prst="rect">
            <a:avLst/>
          </a:prstGeom>
        </p:spPr>
        <p:txBody>
          <a:bodyPr/>
          <a:lstStyle>
            <a:lvl1pPr>
              <a:defRPr>
                <a:latin typeface="Arial"/>
              </a:defRPr>
            </a:lvl1pPr>
            <a:lvl2pPr>
              <a:defRPr>
                <a:latin typeface="Arial"/>
              </a:defRPr>
            </a:lvl2pPr>
            <a:lvl3pPr>
              <a:defRPr>
                <a:latin typeface="Arial"/>
              </a:defRPr>
            </a:lvl3pPr>
            <a:lvl4pPr>
              <a:defRPr>
                <a:latin typeface="Arial"/>
              </a:defRPr>
            </a:lvl4pPr>
            <a:lvl5pPr>
              <a:defRPr>
                <a:latin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58DBD11-323B-604E-8B6A-6610836099C6}" type="datetimeFigureOut">
              <a:rPr lang="en-US" smtClean="0"/>
              <a:pPr/>
              <a:t>3/12/2019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96F4B-B01F-FA43-8C3B-45E6565F6D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a:prstGeom prst="rect">
            <a:avLst/>
          </a:prstGeom>
        </p:spPr>
        <p:txBody>
          <a:bodyPr anchor="t"/>
          <a:lstStyle>
            <a:lvl1pPr algn="l">
              <a:defRPr sz="4000" b="1" cap="all">
                <a:latin typeface="Arial"/>
              </a:defRPr>
            </a:lvl1pPr>
          </a:lstStyle>
          <a:p>
            <a:r>
              <a:rPr lang="en-US" dirty="0"/>
              <a:t>Click to edit Master title style</a:t>
            </a:r>
          </a:p>
        </p:txBody>
      </p:sp>
      <p:sp>
        <p:nvSpPr>
          <p:cNvPr id="3" name="Text Placeholder 2"/>
          <p:cNvSpPr>
            <a:spLocks noGrp="1"/>
          </p:cNvSpPr>
          <p:nvPr>
            <p:ph type="body" idx="1"/>
          </p:nvPr>
        </p:nvSpPr>
        <p:spPr>
          <a:xfrm>
            <a:off x="613966" y="4263180"/>
            <a:ext cx="6606540" cy="2200274"/>
          </a:xfrm>
          <a:prstGeom prst="rect">
            <a:avLst/>
          </a:prstGeom>
        </p:spPr>
        <p:txBody>
          <a:bodyPr anchor="b"/>
          <a:lstStyle>
            <a:lvl1pPr marL="0" indent="0">
              <a:buNone/>
              <a:defRPr sz="2000">
                <a:solidFill>
                  <a:schemeClr val="tx1">
                    <a:tint val="75000"/>
                  </a:schemeClr>
                </a:solidFill>
                <a:latin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58DBD11-323B-604E-8B6A-6610836099C6}" type="datetimeFigureOut">
              <a:rPr lang="en-US" smtClean="0"/>
              <a:pPr/>
              <a:t>3/12/2019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96F4B-B01F-FA43-8C3B-45E6565F6D9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a:prstGeom prst="rect">
            <a:avLst/>
          </a:prstGeom>
        </p:spPr>
        <p:txBody>
          <a:bodyPr/>
          <a:lstStyle>
            <a:lvl1pPr>
              <a:defRPr>
                <a:latin typeface="Arial"/>
              </a:defRPr>
            </a:lvl1pPr>
          </a:lstStyle>
          <a:p>
            <a:r>
              <a:rPr lang="en-US" dirty="0"/>
              <a:t>Click to edit Master title style</a:t>
            </a:r>
          </a:p>
        </p:txBody>
      </p:sp>
      <p:sp>
        <p:nvSpPr>
          <p:cNvPr id="3" name="Content Placeholder 2"/>
          <p:cNvSpPr>
            <a:spLocks noGrp="1"/>
          </p:cNvSpPr>
          <p:nvPr>
            <p:ph sz="half" idx="1"/>
          </p:nvPr>
        </p:nvSpPr>
        <p:spPr>
          <a:xfrm>
            <a:off x="330597" y="3441277"/>
            <a:ext cx="2907903" cy="9737090"/>
          </a:xfrm>
          <a:prstGeom prst="rect">
            <a:avLst/>
          </a:prstGeom>
        </p:spPr>
        <p:txBody>
          <a:bodyPr/>
          <a:lstStyle>
            <a:lvl1pPr>
              <a:defRPr sz="2800">
                <a:latin typeface="Arial"/>
              </a:defRPr>
            </a:lvl1pPr>
            <a:lvl2pPr>
              <a:defRPr sz="2400">
                <a:latin typeface="Arial"/>
              </a:defRPr>
            </a:lvl2pPr>
            <a:lvl3pPr>
              <a:defRPr sz="2000">
                <a:latin typeface="Arial"/>
              </a:defRPr>
            </a:lvl3pPr>
            <a:lvl4pPr>
              <a:defRPr sz="1800">
                <a:latin typeface="Arial"/>
              </a:defRPr>
            </a:lvl4pPr>
            <a:lvl5pPr>
              <a:defRPr sz="1800">
                <a:latin typeface="Aria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3368040" y="3441277"/>
            <a:ext cx="2907904" cy="9737090"/>
          </a:xfrm>
          <a:prstGeom prst="rect">
            <a:avLst/>
          </a:prstGeom>
        </p:spPr>
        <p:txBody>
          <a:bodyPr/>
          <a:lstStyle>
            <a:lvl1pPr>
              <a:defRPr sz="2800">
                <a:latin typeface="Arial"/>
              </a:defRPr>
            </a:lvl1pPr>
            <a:lvl2pPr>
              <a:defRPr sz="2400">
                <a:latin typeface="Arial"/>
              </a:defRPr>
            </a:lvl2pPr>
            <a:lvl3pPr>
              <a:defRPr sz="2000">
                <a:latin typeface="Arial"/>
              </a:defRPr>
            </a:lvl3pPr>
            <a:lvl4pPr>
              <a:defRPr sz="1800">
                <a:latin typeface="Arial"/>
              </a:defRPr>
            </a:lvl4pPr>
            <a:lvl5pPr>
              <a:defRPr sz="1800">
                <a:latin typeface="Aria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558DBD11-323B-604E-8B6A-6610836099C6}" type="datetimeFigureOut">
              <a:rPr lang="en-US" smtClean="0"/>
              <a:pPr/>
              <a:t>3/12/2019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B96F4B-B01F-FA43-8C3B-45E6565F6D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a:prstGeom prst="rect">
            <a:avLst/>
          </a:prstGeom>
        </p:spPr>
        <p:txBody>
          <a:bodyPr/>
          <a:lstStyle>
            <a:lvl1pPr>
              <a:defRPr>
                <a:latin typeface="Arial"/>
              </a:defRPr>
            </a:lvl1pPr>
          </a:lstStyle>
          <a:p>
            <a:r>
              <a:rPr lang="en-US" dirty="0"/>
              <a:t>Click to edit Master title style</a:t>
            </a:r>
          </a:p>
        </p:txBody>
      </p:sp>
      <p:sp>
        <p:nvSpPr>
          <p:cNvPr id="3" name="Text Placeholder 2"/>
          <p:cNvSpPr>
            <a:spLocks noGrp="1"/>
          </p:cNvSpPr>
          <p:nvPr>
            <p:ph type="body" idx="1"/>
          </p:nvPr>
        </p:nvSpPr>
        <p:spPr>
          <a:xfrm>
            <a:off x="388620" y="2251499"/>
            <a:ext cx="3434160" cy="938318"/>
          </a:xfrm>
          <a:prstGeom prst="rect">
            <a:avLst/>
          </a:prstGeom>
        </p:spPr>
        <p:txBody>
          <a:bodyPr anchor="b"/>
          <a:lstStyle>
            <a:lvl1pPr marL="0" indent="0">
              <a:buNone/>
              <a:defRPr sz="2400" b="1">
                <a:latin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388620" y="3189817"/>
            <a:ext cx="3434160" cy="5795222"/>
          </a:xfrm>
          <a:prstGeom prst="rect">
            <a:avLst/>
          </a:prstGeom>
        </p:spPr>
        <p:txBody>
          <a:bodyPr/>
          <a:lstStyle>
            <a:lvl1pPr>
              <a:defRPr sz="2400">
                <a:latin typeface="Arial"/>
              </a:defRPr>
            </a:lvl1pPr>
            <a:lvl2pPr>
              <a:defRPr sz="2000">
                <a:latin typeface="Arial"/>
              </a:defRPr>
            </a:lvl2pPr>
            <a:lvl3pPr>
              <a:defRPr sz="1800">
                <a:latin typeface="Arial"/>
              </a:defRPr>
            </a:lvl3pPr>
            <a:lvl4pPr>
              <a:defRPr sz="1600">
                <a:latin typeface="Arial"/>
              </a:defRPr>
            </a:lvl4pPr>
            <a:lvl5pPr>
              <a:defRPr sz="1600">
                <a:latin typeface="Aria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3948272" y="2251499"/>
            <a:ext cx="3435509" cy="938318"/>
          </a:xfrm>
          <a:prstGeom prst="rect">
            <a:avLst/>
          </a:prstGeom>
        </p:spPr>
        <p:txBody>
          <a:bodyPr anchor="b"/>
          <a:lstStyle>
            <a:lvl1pPr marL="0" indent="0">
              <a:buNone/>
              <a:defRPr sz="2400" b="1">
                <a:latin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3948272" y="3189817"/>
            <a:ext cx="3435509" cy="5795222"/>
          </a:xfrm>
          <a:prstGeom prst="rect">
            <a:avLst/>
          </a:prstGeom>
        </p:spPr>
        <p:txBody>
          <a:bodyPr/>
          <a:lstStyle>
            <a:lvl1pPr>
              <a:defRPr sz="2400">
                <a:latin typeface="Arial"/>
              </a:defRPr>
            </a:lvl1pPr>
            <a:lvl2pPr>
              <a:defRPr sz="2000">
                <a:latin typeface="Arial"/>
              </a:defRPr>
            </a:lvl2pPr>
            <a:lvl3pPr>
              <a:defRPr sz="1800">
                <a:latin typeface="Arial"/>
              </a:defRPr>
            </a:lvl3pPr>
            <a:lvl4pPr>
              <a:defRPr sz="1600">
                <a:latin typeface="Arial"/>
              </a:defRPr>
            </a:lvl4pPr>
            <a:lvl5pPr>
              <a:defRPr sz="1600">
                <a:latin typeface="Aria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58DBD11-323B-604E-8B6A-6610836099C6}" type="datetimeFigureOut">
              <a:rPr lang="en-US" smtClean="0"/>
              <a:pPr/>
              <a:t>3/12/2019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B96F4B-B01F-FA43-8C3B-45E6565F6D9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a:prstGeom prst="rect">
            <a:avLst/>
          </a:prstGeom>
        </p:spPr>
        <p:txBody>
          <a:bodyPr/>
          <a:lstStyle>
            <a:lvl1pPr>
              <a:defRPr>
                <a:latin typeface="Arial"/>
              </a:defRPr>
            </a:lvl1pPr>
          </a:lstStyle>
          <a:p>
            <a:r>
              <a:rPr lang="en-US" dirty="0"/>
              <a:t>Click to edit Master title style</a:t>
            </a:r>
          </a:p>
        </p:txBody>
      </p:sp>
      <p:sp>
        <p:nvSpPr>
          <p:cNvPr id="3" name="Date Placeholder 2"/>
          <p:cNvSpPr>
            <a:spLocks noGrp="1"/>
          </p:cNvSpPr>
          <p:nvPr>
            <p:ph type="dt" sz="half" idx="10"/>
          </p:nvPr>
        </p:nvSpPr>
        <p:spPr/>
        <p:txBody>
          <a:bodyPr/>
          <a:lstStyle/>
          <a:p>
            <a:fld id="{558DBD11-323B-604E-8B6A-6610836099C6}" type="datetimeFigureOut">
              <a:rPr lang="en-US" smtClean="0"/>
              <a:pPr/>
              <a:t>3/12/2019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B96F4B-B01F-FA43-8C3B-45E6565F6D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DBD11-323B-604E-8B6A-6610836099C6}" type="datetimeFigureOut">
              <a:rPr lang="en-US" smtClean="0"/>
              <a:pPr/>
              <a:t>3/12/2019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B96F4B-B01F-FA43-8C3B-45E6565F6D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a:prstGeom prst="rect">
            <a:avLst/>
          </a:prstGeom>
        </p:spPr>
        <p:txBody>
          <a:bodyPr anchor="b"/>
          <a:lstStyle>
            <a:lvl1pPr algn="l">
              <a:defRPr sz="2000" b="1">
                <a:latin typeface="Arial"/>
              </a:defRPr>
            </a:lvl1pPr>
          </a:lstStyle>
          <a:p>
            <a:r>
              <a:rPr lang="en-US" dirty="0"/>
              <a:t>Click to edit Master title style</a:t>
            </a:r>
          </a:p>
        </p:txBody>
      </p:sp>
      <p:sp>
        <p:nvSpPr>
          <p:cNvPr id="3" name="Content Placeholder 2"/>
          <p:cNvSpPr>
            <a:spLocks noGrp="1"/>
          </p:cNvSpPr>
          <p:nvPr>
            <p:ph idx="1"/>
          </p:nvPr>
        </p:nvSpPr>
        <p:spPr>
          <a:xfrm>
            <a:off x="3038792" y="400474"/>
            <a:ext cx="4344988" cy="8584566"/>
          </a:xfrm>
          <a:prstGeom prst="rect">
            <a:avLst/>
          </a:prstGeom>
        </p:spPr>
        <p:txBody>
          <a:bodyPr/>
          <a:lstStyle>
            <a:lvl1pPr>
              <a:defRPr sz="3200">
                <a:latin typeface="Arial"/>
              </a:defRPr>
            </a:lvl1pPr>
            <a:lvl2pPr>
              <a:defRPr sz="2800">
                <a:latin typeface="Arial"/>
              </a:defRPr>
            </a:lvl2pPr>
            <a:lvl3pPr>
              <a:defRPr sz="2400">
                <a:latin typeface="Arial"/>
              </a:defRPr>
            </a:lvl3pPr>
            <a:lvl4pPr>
              <a:defRPr sz="2000">
                <a:latin typeface="Arial"/>
              </a:defRPr>
            </a:lvl4pPr>
            <a:lvl5pPr>
              <a:defRPr sz="2000">
                <a:latin typeface="Aria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388620" y="2104814"/>
            <a:ext cx="2557066" cy="6880226"/>
          </a:xfrm>
          <a:prstGeom prst="rect">
            <a:avLst/>
          </a:prstGeom>
        </p:spPr>
        <p:txBody>
          <a:bodyPr/>
          <a:lstStyle>
            <a:lvl1pPr marL="0" indent="0">
              <a:buNone/>
              <a:defRPr sz="1400">
                <a:latin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558DBD11-323B-604E-8B6A-6610836099C6}" type="datetimeFigureOut">
              <a:rPr lang="en-US" smtClean="0"/>
              <a:pPr/>
              <a:t>3/12/2019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B96F4B-B01F-FA43-8C3B-45E6565F6D9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a:prstGeom prst="rect">
            <a:avLst/>
          </a:prstGeom>
        </p:spPr>
        <p:txBody>
          <a:bodyPr anchor="b"/>
          <a:lstStyle>
            <a:lvl1pPr algn="l">
              <a:defRPr sz="2000" b="1">
                <a:latin typeface="Arial"/>
              </a:defRPr>
            </a:lvl1pPr>
          </a:lstStyle>
          <a:p>
            <a:r>
              <a:rPr lang="en-US" dirty="0"/>
              <a:t>Click to edit Master title style</a:t>
            </a:r>
          </a:p>
        </p:txBody>
      </p:sp>
      <p:sp>
        <p:nvSpPr>
          <p:cNvPr id="3" name="Picture Placeholder 2"/>
          <p:cNvSpPr>
            <a:spLocks noGrp="1"/>
          </p:cNvSpPr>
          <p:nvPr>
            <p:ph type="pic" idx="1"/>
          </p:nvPr>
        </p:nvSpPr>
        <p:spPr>
          <a:xfrm>
            <a:off x="1523445" y="898737"/>
            <a:ext cx="4663440" cy="6035040"/>
          </a:xfrm>
          <a:prstGeom prst="rect">
            <a:avLst/>
          </a:prstGeom>
        </p:spPr>
        <p:txBody>
          <a:bodyPr/>
          <a:lstStyle>
            <a:lvl1pPr marL="0" indent="0">
              <a:buNone/>
              <a:defRPr sz="3200">
                <a:latin typeface="Aria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523445" y="7872096"/>
            <a:ext cx="4663440" cy="1180464"/>
          </a:xfrm>
          <a:prstGeom prst="rect">
            <a:avLst/>
          </a:prstGeom>
        </p:spPr>
        <p:txBody>
          <a:bodyPr/>
          <a:lstStyle>
            <a:lvl1pPr marL="0" indent="0">
              <a:buNone/>
              <a:defRPr sz="1400">
                <a:latin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558DBD11-323B-604E-8B6A-6610836099C6}" type="datetimeFigureOut">
              <a:rPr lang="en-US" smtClean="0"/>
              <a:pPr/>
              <a:t>3/12/2019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B96F4B-B01F-FA43-8C3B-45E6565F6D9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latin typeface="Arial"/>
              </a:defRPr>
            </a:lvl1pPr>
          </a:lstStyle>
          <a:p>
            <a:fld id="{558DBD11-323B-604E-8B6A-6610836099C6}" type="datetimeFigureOut">
              <a:rPr lang="en-US" smtClean="0"/>
              <a:pPr/>
              <a:t>3/12/2019</a:t>
            </a:fld>
            <a:endParaRPr lang="en-US" dirty="0"/>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latin typeface="Arial"/>
              </a:defRPr>
            </a:lvl1pPr>
          </a:lstStyle>
          <a:p>
            <a:endParaRPr lang="en-US" dirty="0"/>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latin typeface="Arial"/>
              </a:defRPr>
            </a:lvl1pPr>
          </a:lstStyle>
          <a:p>
            <a:fld id="{DCB96F4B-B01F-FA43-8C3B-45E6565F6D9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022893874"/>
              </p:ext>
            </p:extLst>
          </p:nvPr>
        </p:nvGraphicFramePr>
        <p:xfrm>
          <a:off x="787150" y="2445575"/>
          <a:ext cx="6421995" cy="457200"/>
        </p:xfrm>
        <a:graphic>
          <a:graphicData uri="http://schemas.openxmlformats.org/drawingml/2006/table">
            <a:tbl>
              <a:tblPr/>
              <a:tblGrid>
                <a:gridCol w="1344106">
                  <a:extLst>
                    <a:ext uri="{9D8B030D-6E8A-4147-A177-3AD203B41FA5}">
                      <a16:colId xmlns:a16="http://schemas.microsoft.com/office/drawing/2014/main" val="20000"/>
                    </a:ext>
                  </a:extLst>
                </a:gridCol>
                <a:gridCol w="1823720">
                  <a:extLst>
                    <a:ext uri="{9D8B030D-6E8A-4147-A177-3AD203B41FA5}">
                      <a16:colId xmlns:a16="http://schemas.microsoft.com/office/drawing/2014/main" val="20001"/>
                    </a:ext>
                  </a:extLst>
                </a:gridCol>
                <a:gridCol w="1300480">
                  <a:extLst>
                    <a:ext uri="{9D8B030D-6E8A-4147-A177-3AD203B41FA5}">
                      <a16:colId xmlns:a16="http://schemas.microsoft.com/office/drawing/2014/main" val="20002"/>
                    </a:ext>
                  </a:extLst>
                </a:gridCol>
                <a:gridCol w="1953689">
                  <a:extLst>
                    <a:ext uri="{9D8B030D-6E8A-4147-A177-3AD203B41FA5}">
                      <a16:colId xmlns:a16="http://schemas.microsoft.com/office/drawing/2014/main" val="20003"/>
                    </a:ext>
                  </a:extLst>
                </a:gridCol>
              </a:tblGrid>
              <a:tr h="198120">
                <a:tc>
                  <a:txBody>
                    <a:bodyPr/>
                    <a:lstStyle/>
                    <a:p>
                      <a:r>
                        <a:rPr lang="en-US" sz="900" b="1" kern="1200" baseline="0" dirty="0">
                          <a:solidFill>
                            <a:schemeClr val="bg1"/>
                          </a:solidFill>
                          <a:latin typeface="Arial"/>
                          <a:ea typeface="+mn-ea"/>
                          <a:cs typeface="+mn-cs"/>
                        </a:rPr>
                        <a:t>B4102	</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1DA66C"/>
                    </a:solidFill>
                  </a:tcPr>
                </a:tc>
                <a:tc>
                  <a:txBody>
                    <a:bodyPr/>
                    <a:lstStyle/>
                    <a:p>
                      <a:r>
                        <a:rPr lang="en-US" sz="900" b="1" kern="1200" baseline="0" dirty="0">
                          <a:solidFill>
                            <a:schemeClr val="bg1"/>
                          </a:solidFill>
                          <a:latin typeface="Arial"/>
                          <a:ea typeface="+mn-ea"/>
                          <a:cs typeface="+mn-cs"/>
                        </a:rPr>
                        <a:t>Adult hydration formulas</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1DA66C"/>
                    </a:solidFill>
                  </a:tcPr>
                </a:tc>
                <a:tc>
                  <a:txBody>
                    <a:bodyPr/>
                    <a:lstStyle/>
                    <a:p>
                      <a:endParaRPr kumimoji="0" lang="en-US" sz="700" b="1" i="0" u="none" strike="noStrike" cap="none" normalizeH="0" baseline="0" dirty="0">
                        <a:ln>
                          <a:noFill/>
                        </a:ln>
                        <a:solidFill>
                          <a:schemeClr val="bg1"/>
                        </a:solidFill>
                        <a:effectLst/>
                        <a:latin typeface="Arial"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1DA66C"/>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0" lang="en-US" sz="900" b="1" i="0" u="none" strike="noStrike" cap="none" normalizeH="0" baseline="0" dirty="0">
                        <a:ln>
                          <a:noFill/>
                        </a:ln>
                        <a:solidFill>
                          <a:schemeClr val="tx1"/>
                        </a:solidFill>
                        <a:effectLst/>
                        <a:latin typeface="Arial"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1DA66C"/>
                    </a:solidFill>
                  </a:tcPr>
                </a:tc>
                <a:extLst>
                  <a:ext uri="{0D108BD9-81ED-4DB2-BD59-A6C34878D82A}">
                    <a16:rowId xmlns:a16="http://schemas.microsoft.com/office/drawing/2014/main" val="10000"/>
                  </a:ext>
                </a:extLst>
              </a:tr>
              <a:tr h="203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a:ln>
                            <a:noFill/>
                          </a:ln>
                          <a:solidFill>
                            <a:schemeClr val="tx1"/>
                          </a:solidFill>
                          <a:effectLst/>
                          <a:latin typeface="Arial" charset="0"/>
                        </a:rPr>
                        <a:t>Ensure</a:t>
                      </a:r>
                      <a:r>
                        <a:rPr kumimoji="0" lang="en-GB" sz="900" b="0" i="0" u="none" strike="noStrike" cap="none" normalizeH="0" baseline="30000" dirty="0">
                          <a:ln>
                            <a:noFill/>
                          </a:ln>
                          <a:solidFill>
                            <a:schemeClr val="tx1"/>
                          </a:solidFill>
                          <a:effectLst/>
                          <a:latin typeface="Arial" charset="0"/>
                        </a:rPr>
                        <a:t>®</a:t>
                      </a:r>
                      <a:r>
                        <a:rPr kumimoji="0" lang="en-GB" sz="900" b="0" i="0" u="none" strike="noStrike" cap="none" normalizeH="0" baseline="0" dirty="0">
                          <a:ln>
                            <a:noFill/>
                          </a:ln>
                          <a:solidFill>
                            <a:schemeClr val="tx1"/>
                          </a:solidFill>
                          <a:effectLst/>
                          <a:latin typeface="Arial" charset="0"/>
                        </a:rPr>
                        <a:t> Clear</a:t>
                      </a:r>
                      <a:endParaRPr kumimoji="0" lang="en-US" sz="900" b="0" i="0" u="none" strike="noStrike" cap="none" normalizeH="0" baseline="0" dirty="0">
                        <a:ln>
                          <a:noFill/>
                        </a:ln>
                        <a:solidFill>
                          <a:schemeClr val="tx1"/>
                        </a:solidFill>
                        <a:effectLst/>
                        <a:latin typeface="Arial"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solidFill>
                  </a:tcPr>
                </a:tc>
                <a:tc>
                  <a:txBody>
                    <a:bodyPr/>
                    <a:lstStyle/>
                    <a:p>
                      <a:r>
                        <a:rPr lang="en-US" sz="900" dirty="0">
                          <a:solidFill>
                            <a:schemeClr val="tx1"/>
                          </a:solidFill>
                          <a:latin typeface="Arial"/>
                        </a:rPr>
                        <a:t>Ensure</a:t>
                      </a:r>
                      <a:r>
                        <a:rPr kumimoji="0" lang="en-GB" sz="900" b="0" i="0" u="none" strike="noStrike" cap="none" normalizeH="0" baseline="30000" dirty="0">
                          <a:ln>
                            <a:noFill/>
                          </a:ln>
                          <a:solidFill>
                            <a:schemeClr val="tx1"/>
                          </a:solidFill>
                          <a:effectLst/>
                          <a:latin typeface="Arial" charset="0"/>
                        </a:rPr>
                        <a:t>®</a:t>
                      </a:r>
                      <a:r>
                        <a:rPr lang="en-US" sz="900" dirty="0">
                          <a:solidFill>
                            <a:schemeClr val="tx1"/>
                          </a:solidFill>
                          <a:latin typeface="Arial"/>
                        </a:rPr>
                        <a:t> Pre-Surgery</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solidFill>
                  </a:tcPr>
                </a:tc>
                <a:tc>
                  <a:txBody>
                    <a:bodyPr/>
                    <a:lstStyle/>
                    <a:p>
                      <a:endParaRPr lang="en-US" sz="800" dirty="0">
                        <a:solidFill>
                          <a:schemeClr val="tx1"/>
                        </a:solidFill>
                        <a:latin typeface="Arial"/>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solidFill>
                  </a:tcPr>
                </a:tc>
                <a:tc>
                  <a:txBody>
                    <a:bodyPr/>
                    <a:lstStyle/>
                    <a:p>
                      <a:endParaRPr lang="en-US" sz="800" dirty="0">
                        <a:solidFill>
                          <a:schemeClr val="tx1"/>
                        </a:solidFill>
                        <a:latin typeface="Arial"/>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673644067"/>
              </p:ext>
            </p:extLst>
          </p:nvPr>
        </p:nvGraphicFramePr>
        <p:xfrm>
          <a:off x="797541" y="2924575"/>
          <a:ext cx="6421995" cy="662367"/>
        </p:xfrm>
        <a:graphic>
          <a:graphicData uri="http://schemas.openxmlformats.org/drawingml/2006/table">
            <a:tbl>
              <a:tblPr/>
              <a:tblGrid>
                <a:gridCol w="1339026">
                  <a:extLst>
                    <a:ext uri="{9D8B030D-6E8A-4147-A177-3AD203B41FA5}">
                      <a16:colId xmlns:a16="http://schemas.microsoft.com/office/drawing/2014/main" val="20000"/>
                    </a:ext>
                  </a:extLst>
                </a:gridCol>
                <a:gridCol w="1823720">
                  <a:extLst>
                    <a:ext uri="{9D8B030D-6E8A-4147-A177-3AD203B41FA5}">
                      <a16:colId xmlns:a16="http://schemas.microsoft.com/office/drawing/2014/main" val="20001"/>
                    </a:ext>
                  </a:extLst>
                </a:gridCol>
                <a:gridCol w="1290320">
                  <a:extLst>
                    <a:ext uri="{9D8B030D-6E8A-4147-A177-3AD203B41FA5}">
                      <a16:colId xmlns:a16="http://schemas.microsoft.com/office/drawing/2014/main" val="20002"/>
                    </a:ext>
                  </a:extLst>
                </a:gridCol>
                <a:gridCol w="1968929">
                  <a:extLst>
                    <a:ext uri="{9D8B030D-6E8A-4147-A177-3AD203B41FA5}">
                      <a16:colId xmlns:a16="http://schemas.microsoft.com/office/drawing/2014/main" val="20003"/>
                    </a:ext>
                  </a:extLst>
                </a:gridCol>
              </a:tblGrid>
              <a:tr h="296607">
                <a:tc>
                  <a:txBody>
                    <a:bodyPr/>
                    <a:lstStyle/>
                    <a:p>
                      <a:r>
                        <a:rPr lang="en-US" sz="900" b="1" kern="1200" baseline="0" dirty="0">
                          <a:solidFill>
                            <a:schemeClr val="bg1"/>
                          </a:solidFill>
                          <a:latin typeface="Arial"/>
                          <a:ea typeface="+mn-ea"/>
                          <a:cs typeface="+mn-cs"/>
                        </a:rPr>
                        <a:t>B4103	</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1DA66C"/>
                    </a:solidFill>
                  </a:tcPr>
                </a:tc>
                <a:tc>
                  <a:txBody>
                    <a:bodyPr/>
                    <a:lstStyle/>
                    <a:p>
                      <a:r>
                        <a:rPr lang="en-US" sz="900" b="1" kern="1200" baseline="0" dirty="0">
                          <a:solidFill>
                            <a:srgbClr val="FFFFFF"/>
                          </a:solidFill>
                          <a:latin typeface="Arial"/>
                          <a:ea typeface="+mn-ea"/>
                          <a:cs typeface="+mn-cs"/>
                        </a:rPr>
                        <a:t>Pediatric hydration formulas</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1DA66C"/>
                    </a:solidFill>
                  </a:tcPr>
                </a:tc>
                <a:tc>
                  <a:txBody>
                    <a:bodyPr/>
                    <a:lstStyle/>
                    <a:p>
                      <a:endParaRPr kumimoji="0" lang="en-US" sz="800" b="1" i="0" u="none" strike="noStrike" cap="none" normalizeH="0" baseline="0" dirty="0">
                        <a:ln>
                          <a:noFill/>
                        </a:ln>
                        <a:solidFill>
                          <a:srgbClr val="FFFFFF"/>
                        </a:solidFill>
                        <a:effectLst/>
                        <a:latin typeface="Arial"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1DA66C"/>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0" lang="en-US" sz="800" b="1" i="0" u="none" strike="noStrike" cap="none" normalizeH="0" baseline="0" dirty="0">
                        <a:ln>
                          <a:noFill/>
                        </a:ln>
                        <a:solidFill>
                          <a:srgbClr val="FFFFFF"/>
                        </a:solidFill>
                        <a:effectLst/>
                        <a:latin typeface="Arial"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1DA66C"/>
                    </a:solidFill>
                  </a:tcPr>
                </a:tc>
                <a:extLst>
                  <a:ext uri="{0D108BD9-81ED-4DB2-BD59-A6C34878D82A}">
                    <a16:rowId xmlns:a16="http://schemas.microsoft.com/office/drawing/2014/main" val="10000"/>
                  </a:ext>
                </a:extLst>
              </a:tr>
              <a:tr h="30033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a:ln>
                            <a:noFill/>
                          </a:ln>
                          <a:solidFill>
                            <a:schemeClr val="tx1"/>
                          </a:solidFill>
                          <a:effectLst/>
                          <a:latin typeface="Arial" charset="0"/>
                        </a:rPr>
                        <a:t>Ensure</a:t>
                      </a:r>
                      <a:r>
                        <a:rPr kumimoji="0" lang="en-GB" sz="900" b="0" i="0" u="none" strike="noStrike" cap="none" normalizeH="0" baseline="30000" dirty="0">
                          <a:ln>
                            <a:noFill/>
                          </a:ln>
                          <a:solidFill>
                            <a:schemeClr val="tx1"/>
                          </a:solidFill>
                          <a:effectLst/>
                          <a:latin typeface="Arial" charset="0"/>
                        </a:rPr>
                        <a:t>®</a:t>
                      </a:r>
                      <a:r>
                        <a:rPr kumimoji="0" lang="en-GB" sz="900" b="0" i="0" u="none" strike="noStrike" cap="none" normalizeH="0" baseline="0" dirty="0">
                          <a:ln>
                            <a:noFill/>
                          </a:ln>
                          <a:solidFill>
                            <a:schemeClr val="tx1"/>
                          </a:solidFill>
                          <a:effectLst/>
                          <a:latin typeface="Arial" charset="0"/>
                        </a:rPr>
                        <a:t> Clear</a:t>
                      </a:r>
                      <a:endParaRPr kumimoji="0" lang="en-US" sz="900" b="0" i="0" u="none" strike="noStrike" cap="none" normalizeH="0" baseline="0" dirty="0">
                        <a:ln>
                          <a:noFill/>
                        </a:ln>
                        <a:solidFill>
                          <a:schemeClr val="tx1"/>
                        </a:solidFill>
                        <a:effectLst/>
                        <a:latin typeface="Arial"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cap="none" normalizeH="0" baseline="0" dirty="0">
                          <a:ln>
                            <a:noFill/>
                          </a:ln>
                          <a:solidFill>
                            <a:schemeClr val="tx1"/>
                          </a:solidFill>
                          <a:effectLst/>
                          <a:latin typeface="Arial" charset="0"/>
                        </a:rPr>
                        <a:t>Pedialyte </a:t>
                      </a:r>
                      <a:r>
                        <a:rPr kumimoji="0" lang="en-US" sz="900" b="0" i="0" u="none" strike="noStrike" cap="none" normalizeH="0" baseline="0" dirty="0" err="1">
                          <a:ln>
                            <a:noFill/>
                          </a:ln>
                          <a:solidFill>
                            <a:schemeClr val="tx1"/>
                          </a:solidFill>
                          <a:effectLst/>
                          <a:latin typeface="Arial" charset="0"/>
                        </a:rPr>
                        <a:t>AdvancedCare</a:t>
                      </a:r>
                      <a:r>
                        <a:rPr kumimoji="0" lang="en-GB" sz="900" b="0" i="0" u="none" strike="noStrike" cap="none" normalizeH="0" baseline="30000" dirty="0">
                          <a:ln>
                            <a:noFill/>
                          </a:ln>
                          <a:solidFill>
                            <a:schemeClr val="tx1"/>
                          </a:solidFill>
                          <a:effectLst/>
                          <a:latin typeface="Arial" charset="0"/>
                        </a:rPr>
                        <a:t>®</a:t>
                      </a:r>
                      <a:endParaRPr kumimoji="0" lang="en-US" sz="900" b="0" i="0" u="none" strike="noStrike" cap="none" normalizeH="0" baseline="0" dirty="0">
                        <a:ln>
                          <a:noFill/>
                        </a:ln>
                        <a:solidFill>
                          <a:schemeClr val="tx1"/>
                        </a:solidFill>
                        <a:effectLst/>
                        <a:latin typeface="Arial" charset="0"/>
                      </a:endParaRPr>
                    </a:p>
                    <a:p>
                      <a:endParaRPr lang="en-US" sz="900" dirty="0">
                        <a:solidFill>
                          <a:schemeClr val="tx1"/>
                        </a:solidFill>
                        <a:latin typeface="Arial"/>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Arial"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solidFill>
                  </a:tcPr>
                </a:tc>
                <a:tc>
                  <a:txBody>
                    <a:bodyPr/>
                    <a:lstStyle/>
                    <a:p>
                      <a:endParaRPr lang="en-US" sz="800" dirty="0">
                        <a:latin typeface="Arial"/>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4077339551"/>
              </p:ext>
            </p:extLst>
          </p:nvPr>
        </p:nvGraphicFramePr>
        <p:xfrm>
          <a:off x="797541" y="3914562"/>
          <a:ext cx="6421995" cy="810739"/>
        </p:xfrm>
        <a:graphic>
          <a:graphicData uri="http://schemas.openxmlformats.org/drawingml/2006/table">
            <a:tbl>
              <a:tblPr/>
              <a:tblGrid>
                <a:gridCol w="1344105">
                  <a:extLst>
                    <a:ext uri="{9D8B030D-6E8A-4147-A177-3AD203B41FA5}">
                      <a16:colId xmlns:a16="http://schemas.microsoft.com/office/drawing/2014/main" val="20000"/>
                    </a:ext>
                  </a:extLst>
                </a:gridCol>
                <a:gridCol w="182372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958770">
                  <a:extLst>
                    <a:ext uri="{9D8B030D-6E8A-4147-A177-3AD203B41FA5}">
                      <a16:colId xmlns:a16="http://schemas.microsoft.com/office/drawing/2014/main" val="20003"/>
                    </a:ext>
                  </a:extLst>
                </a:gridCol>
              </a:tblGrid>
              <a:tr h="0">
                <a:tc>
                  <a:txBody>
                    <a:bodyPr/>
                    <a:lstStyle/>
                    <a:p>
                      <a:r>
                        <a:rPr lang="en-US" sz="900" b="1" kern="1200" baseline="0" dirty="0">
                          <a:solidFill>
                            <a:srgbClr val="FFFFFF"/>
                          </a:solidFill>
                          <a:latin typeface="Arial"/>
                          <a:ea typeface="+mn-ea"/>
                          <a:cs typeface="+mn-cs"/>
                        </a:rPr>
                        <a:t>B4150	</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1DA66C"/>
                    </a:solidFill>
                  </a:tcPr>
                </a:tc>
                <a:tc>
                  <a:txBody>
                    <a:bodyPr/>
                    <a:lstStyle/>
                    <a:p>
                      <a:r>
                        <a:rPr lang="en-US" sz="900" b="1" kern="1200" baseline="0" dirty="0">
                          <a:solidFill>
                            <a:srgbClr val="FFFFFF"/>
                          </a:solidFill>
                          <a:latin typeface="Arial"/>
                          <a:ea typeface="+mn-ea"/>
                          <a:cs typeface="+mn-cs"/>
                        </a:rPr>
                        <a:t>General purpose formulas</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1DA66C"/>
                    </a:solidFill>
                  </a:tcPr>
                </a:tc>
                <a:tc>
                  <a:txBody>
                    <a:bodyPr/>
                    <a:lstStyle/>
                    <a:p>
                      <a:endParaRPr kumimoji="0" lang="en-US" sz="900" b="1" i="0" u="none" strike="noStrike" cap="none" normalizeH="0" baseline="0" dirty="0">
                        <a:ln>
                          <a:noFill/>
                        </a:ln>
                        <a:solidFill>
                          <a:srgbClr val="FFFFFF"/>
                        </a:solidFill>
                        <a:effectLst/>
                        <a:latin typeface="Arial"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1DA66C"/>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0" lang="en-US" sz="900" b="1" i="0" u="none" strike="noStrike" cap="none" normalizeH="0" baseline="0" dirty="0">
                        <a:ln>
                          <a:noFill/>
                        </a:ln>
                        <a:solidFill>
                          <a:srgbClr val="FFFFFF"/>
                        </a:solidFill>
                        <a:effectLst/>
                        <a:latin typeface="Arial"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1DA66C"/>
                    </a:solidFill>
                  </a:tcPr>
                </a:tc>
                <a:extLst>
                  <a:ext uri="{0D108BD9-81ED-4DB2-BD59-A6C34878D82A}">
                    <a16:rowId xmlns:a16="http://schemas.microsoft.com/office/drawing/2014/main" val="10000"/>
                  </a:ext>
                </a:extLst>
              </a:tr>
              <a:tr h="58213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rPr>
                        <a:t>Ensure</a:t>
                      </a:r>
                      <a:r>
                        <a:rPr kumimoji="0" lang="en-GB" sz="900" b="0" i="0" u="none" strike="noStrike" cap="none" normalizeH="0" baseline="30000" dirty="0">
                          <a:ln>
                            <a:noFill/>
                          </a:ln>
                          <a:solidFill>
                            <a:schemeClr val="tx1"/>
                          </a:solidFill>
                          <a:effectLst/>
                          <a:latin typeface="Arial" charset="0"/>
                        </a:rPr>
                        <a:t>®</a:t>
                      </a:r>
                      <a:r>
                        <a:rPr kumimoji="0" lang="en-US" sz="900" b="0" i="0" u="none" strike="noStrike" cap="none" normalizeH="0" baseline="0" dirty="0">
                          <a:ln>
                            <a:noFill/>
                          </a:ln>
                          <a:solidFill>
                            <a:schemeClr val="tx1"/>
                          </a:solidFill>
                          <a:effectLst/>
                          <a:latin typeface="Arial" charset="0"/>
                        </a:rPr>
                        <a:t>  Original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rPr>
                        <a:t>Ensure</a:t>
                      </a:r>
                      <a:r>
                        <a:rPr kumimoji="0" lang="en-GB" sz="900" b="0" i="0" u="none" strike="noStrike" cap="none" normalizeH="0" baseline="30000" dirty="0">
                          <a:ln>
                            <a:noFill/>
                          </a:ln>
                          <a:solidFill>
                            <a:schemeClr val="tx1"/>
                          </a:solidFill>
                          <a:effectLst/>
                          <a:latin typeface="Arial" charset="0"/>
                        </a:rPr>
                        <a:t>®</a:t>
                      </a:r>
                      <a:r>
                        <a:rPr kumimoji="0" lang="en-US" sz="900" b="0" i="0" u="none" strike="noStrike" cap="none" normalizeH="0" baseline="0" dirty="0">
                          <a:ln>
                            <a:noFill/>
                          </a:ln>
                          <a:solidFill>
                            <a:schemeClr val="tx1"/>
                          </a:solidFill>
                          <a:effectLst/>
                          <a:latin typeface="Arial" charset="0"/>
                        </a:rPr>
                        <a:t> Compact </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solidFill>
                  </a:tcPr>
                </a:tc>
                <a:tc>
                  <a:txBody>
                    <a:bodyPr/>
                    <a:lstStyle/>
                    <a:p>
                      <a:r>
                        <a:rPr lang="en-US" sz="900" dirty="0">
                          <a:solidFill>
                            <a:schemeClr val="tx1"/>
                          </a:solidFill>
                          <a:latin typeface="Arial"/>
                          <a:cs typeface="Arial"/>
                        </a:rPr>
                        <a:t>Ensure</a:t>
                      </a:r>
                      <a:r>
                        <a:rPr kumimoji="0" lang="en-GB" sz="900" b="0" i="0" u="none" strike="noStrike" cap="none" normalizeH="0" baseline="30000" dirty="0">
                          <a:ln>
                            <a:noFill/>
                          </a:ln>
                          <a:solidFill>
                            <a:schemeClr val="tx1"/>
                          </a:solidFill>
                          <a:effectLst/>
                          <a:latin typeface="Arial" charset="0"/>
                        </a:rPr>
                        <a:t>®</a:t>
                      </a:r>
                      <a:r>
                        <a:rPr kumimoji="0" lang="en-US" sz="900" b="0" i="0" u="none" strike="noStrike" cap="none" normalizeH="0" baseline="0" dirty="0">
                          <a:ln>
                            <a:noFill/>
                          </a:ln>
                          <a:solidFill>
                            <a:schemeClr val="tx1"/>
                          </a:solidFill>
                          <a:effectLst/>
                          <a:latin typeface="Arial"/>
                          <a:cs typeface="Arial"/>
                        </a:rPr>
                        <a:t> High Protein</a:t>
                      </a:r>
                    </a:p>
                    <a:p>
                      <a:r>
                        <a:rPr lang="en-US" sz="900" dirty="0">
                          <a:solidFill>
                            <a:schemeClr val="tx1"/>
                          </a:solidFill>
                          <a:latin typeface="Arial"/>
                          <a:cs typeface="Arial"/>
                        </a:rPr>
                        <a:t>Ensure</a:t>
                      </a:r>
                      <a:r>
                        <a:rPr kumimoji="0" lang="en-GB" sz="900" b="0" i="0" u="none" strike="noStrike" cap="none" normalizeH="0" baseline="30000" dirty="0">
                          <a:ln>
                            <a:noFill/>
                          </a:ln>
                          <a:solidFill>
                            <a:schemeClr val="tx1"/>
                          </a:solidFill>
                          <a:effectLst/>
                          <a:latin typeface="Arial" charset="0"/>
                        </a:rPr>
                        <a:t>® </a:t>
                      </a:r>
                      <a:r>
                        <a:rPr lang="en-US" sz="900" dirty="0">
                          <a:solidFill>
                            <a:schemeClr val="tx1"/>
                          </a:solidFill>
                          <a:latin typeface="Arial"/>
                          <a:cs typeface="Arial"/>
                        </a:rPr>
                        <a:t>Powder</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solidFill>
                  </a:tcPr>
                </a:tc>
                <a:tc>
                  <a:txBody>
                    <a:bodyPr/>
                    <a:lstStyle/>
                    <a:p>
                      <a:r>
                        <a:rPr lang="en-US" sz="900" dirty="0" err="1">
                          <a:solidFill>
                            <a:schemeClr val="tx1"/>
                          </a:solidFill>
                          <a:latin typeface="Arial"/>
                          <a:cs typeface="Arial"/>
                        </a:rPr>
                        <a:t>Jevity</a:t>
                      </a:r>
                      <a:r>
                        <a:rPr kumimoji="0" lang="en-GB" sz="900" b="0" i="0" u="none" strike="noStrike" cap="none" normalizeH="0" baseline="30000" dirty="0">
                          <a:ln>
                            <a:noFill/>
                          </a:ln>
                          <a:solidFill>
                            <a:schemeClr val="tx1"/>
                          </a:solidFill>
                          <a:effectLst/>
                          <a:latin typeface="Arial" charset="0"/>
                        </a:rPr>
                        <a:t>®</a:t>
                      </a:r>
                      <a:r>
                        <a:rPr lang="en-US" sz="900" dirty="0">
                          <a:solidFill>
                            <a:schemeClr val="tx1"/>
                          </a:solidFill>
                          <a:latin typeface="Arial"/>
                          <a:cs typeface="Arial"/>
                        </a:rPr>
                        <a:t> 1.0 Cal</a:t>
                      </a:r>
                    </a:p>
                    <a:p>
                      <a:r>
                        <a:rPr lang="en-US" sz="900" dirty="0" err="1">
                          <a:solidFill>
                            <a:schemeClr val="tx1"/>
                          </a:solidFill>
                          <a:latin typeface="Arial"/>
                          <a:cs typeface="Arial"/>
                        </a:rPr>
                        <a:t>Jevity</a:t>
                      </a:r>
                      <a:r>
                        <a:rPr kumimoji="0" lang="en-GB" sz="900" b="0" i="0" u="none" strike="noStrike" cap="none" normalizeH="0" baseline="30000" dirty="0">
                          <a:ln>
                            <a:noFill/>
                          </a:ln>
                          <a:solidFill>
                            <a:schemeClr val="tx1"/>
                          </a:solidFill>
                          <a:effectLst/>
                          <a:latin typeface="Arial" charset="0"/>
                        </a:rPr>
                        <a:t>®</a:t>
                      </a:r>
                      <a:r>
                        <a:rPr lang="en-US" sz="900" dirty="0">
                          <a:solidFill>
                            <a:schemeClr val="tx1"/>
                          </a:solidFill>
                          <a:latin typeface="Arial"/>
                          <a:cs typeface="Arial"/>
                        </a:rPr>
                        <a:t> 1.2 Cal</a:t>
                      </a:r>
                    </a:p>
                    <a:p>
                      <a:pPr marL="0" indent="0"/>
                      <a:r>
                        <a:rPr lang="en-US" sz="900" dirty="0" err="1">
                          <a:solidFill>
                            <a:schemeClr val="tx1"/>
                          </a:solidFill>
                          <a:latin typeface="Arial"/>
                          <a:cs typeface="Arial"/>
                        </a:rPr>
                        <a:t>Osmolite</a:t>
                      </a:r>
                      <a:r>
                        <a:rPr lang="en-US" sz="900" baseline="30000" dirty="0">
                          <a:solidFill>
                            <a:schemeClr val="tx1"/>
                          </a:solidFill>
                          <a:latin typeface="Arial"/>
                          <a:cs typeface="Arial"/>
                        </a:rPr>
                        <a:t>®</a:t>
                      </a:r>
                      <a:r>
                        <a:rPr lang="en-US" sz="900" dirty="0">
                          <a:solidFill>
                            <a:schemeClr val="tx1"/>
                          </a:solidFill>
                          <a:latin typeface="Arial"/>
                          <a:cs typeface="Arial"/>
                        </a:rPr>
                        <a:t> 1 Cal</a:t>
                      </a:r>
                      <a:endParaRPr lang="en-US" sz="900" dirty="0">
                        <a:solidFill>
                          <a:schemeClr val="tx1"/>
                        </a:solidFill>
                        <a:latin typeface="Arial"/>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solidFill>
                  </a:tcPr>
                </a:tc>
                <a:tc>
                  <a:txBody>
                    <a:bodyPr/>
                    <a:lstStyle/>
                    <a:p>
                      <a:r>
                        <a:rPr lang="en-US" sz="900" dirty="0" err="1">
                          <a:solidFill>
                            <a:schemeClr val="tx1"/>
                          </a:solidFill>
                          <a:latin typeface="Arial"/>
                          <a:cs typeface="Arial"/>
                        </a:rPr>
                        <a:t>Osmolite</a:t>
                      </a:r>
                      <a:r>
                        <a:rPr kumimoji="0" lang="en-GB" sz="900" b="0" i="0" u="none" strike="noStrike" cap="none" normalizeH="0" baseline="30000" dirty="0">
                          <a:ln>
                            <a:noFill/>
                          </a:ln>
                          <a:solidFill>
                            <a:schemeClr val="tx1"/>
                          </a:solidFill>
                          <a:effectLst/>
                          <a:latin typeface="Arial" charset="0"/>
                        </a:rPr>
                        <a:t>®</a:t>
                      </a:r>
                      <a:r>
                        <a:rPr lang="en-US" sz="900" dirty="0">
                          <a:solidFill>
                            <a:schemeClr val="tx1"/>
                          </a:solidFill>
                          <a:latin typeface="Arial"/>
                          <a:cs typeface="Arial"/>
                        </a:rPr>
                        <a:t> 1.2 Cal </a:t>
                      </a:r>
                    </a:p>
                    <a:p>
                      <a:r>
                        <a:rPr lang="en-US" sz="900" dirty="0">
                          <a:solidFill>
                            <a:schemeClr val="tx1"/>
                          </a:solidFill>
                          <a:latin typeface="Arial"/>
                          <a:cs typeface="Arial"/>
                        </a:rPr>
                        <a:t>Promote</a:t>
                      </a:r>
                      <a:r>
                        <a:rPr kumimoji="0" lang="en-GB" sz="900" b="0" i="0" u="none" strike="noStrike" cap="none" normalizeH="0" baseline="30000" dirty="0">
                          <a:ln>
                            <a:noFill/>
                          </a:ln>
                          <a:solidFill>
                            <a:schemeClr val="tx1"/>
                          </a:solidFill>
                          <a:effectLst/>
                          <a:latin typeface="Arial" charset="0"/>
                        </a:rPr>
                        <a:t>®</a:t>
                      </a:r>
                      <a:endParaRPr lang="en-US" sz="900" dirty="0">
                        <a:solidFill>
                          <a:schemeClr val="tx1"/>
                        </a:solidFill>
                        <a:latin typeface="Arial"/>
                        <a:cs typeface="Arial"/>
                      </a:endParaRPr>
                    </a:p>
                    <a:p>
                      <a:r>
                        <a:rPr lang="en-US" sz="900" dirty="0">
                          <a:solidFill>
                            <a:schemeClr val="tx1"/>
                          </a:solidFill>
                          <a:latin typeface="Arial"/>
                          <a:cs typeface="Arial"/>
                        </a:rPr>
                        <a:t>Promote</a:t>
                      </a:r>
                      <a:r>
                        <a:rPr kumimoji="0" lang="en-GB" sz="900" b="0" i="0" u="none" strike="noStrike" cap="none" normalizeH="0" baseline="30000" dirty="0">
                          <a:ln>
                            <a:noFill/>
                          </a:ln>
                          <a:solidFill>
                            <a:schemeClr val="tx1"/>
                          </a:solidFill>
                          <a:effectLst/>
                          <a:latin typeface="Arial" charset="0"/>
                        </a:rPr>
                        <a:t>®</a:t>
                      </a:r>
                      <a:r>
                        <a:rPr lang="en-US" sz="900" dirty="0">
                          <a:solidFill>
                            <a:schemeClr val="tx1"/>
                          </a:solidFill>
                          <a:latin typeface="Arial"/>
                          <a:cs typeface="Arial"/>
                        </a:rPr>
                        <a:t> With Fiber</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20124632"/>
              </p:ext>
            </p:extLst>
          </p:nvPr>
        </p:nvGraphicFramePr>
        <p:xfrm>
          <a:off x="828930" y="4759006"/>
          <a:ext cx="6421995" cy="881694"/>
        </p:xfrm>
        <a:graphic>
          <a:graphicData uri="http://schemas.openxmlformats.org/drawingml/2006/table">
            <a:tbl>
              <a:tblPr/>
              <a:tblGrid>
                <a:gridCol w="1333946">
                  <a:extLst>
                    <a:ext uri="{9D8B030D-6E8A-4147-A177-3AD203B41FA5}">
                      <a16:colId xmlns:a16="http://schemas.microsoft.com/office/drawing/2014/main" val="20000"/>
                    </a:ext>
                  </a:extLst>
                </a:gridCol>
                <a:gridCol w="145796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gridCol w="1953689">
                  <a:extLst>
                    <a:ext uri="{9D8B030D-6E8A-4147-A177-3AD203B41FA5}">
                      <a16:colId xmlns:a16="http://schemas.microsoft.com/office/drawing/2014/main" val="20003"/>
                    </a:ext>
                  </a:extLst>
                </a:gridCol>
              </a:tblGrid>
              <a:tr h="198120">
                <a:tc>
                  <a:txBody>
                    <a:bodyPr/>
                    <a:lstStyle/>
                    <a:p>
                      <a:r>
                        <a:rPr lang="en-US" sz="900" b="1" kern="1200" baseline="0" dirty="0">
                          <a:solidFill>
                            <a:srgbClr val="FFFFFF"/>
                          </a:solidFill>
                          <a:latin typeface="Arial"/>
                          <a:ea typeface="+mn-ea"/>
                          <a:cs typeface="+mn-cs"/>
                        </a:rPr>
                        <a:t>B4152	</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1DA66C"/>
                    </a:solidFill>
                  </a:tcPr>
                </a:tc>
                <a:tc>
                  <a:txBody>
                    <a:bodyPr/>
                    <a:lstStyle/>
                    <a:p>
                      <a:r>
                        <a:rPr lang="en-US" sz="900" b="1" kern="1200" baseline="0" dirty="0">
                          <a:solidFill>
                            <a:srgbClr val="FFFFFF"/>
                          </a:solidFill>
                          <a:latin typeface="Arial"/>
                          <a:ea typeface="+mn-ea"/>
                          <a:cs typeface="+mn-cs"/>
                        </a:rPr>
                        <a:t>Calorically dense formulas</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1DA66C"/>
                    </a:solidFill>
                  </a:tcPr>
                </a:tc>
                <a:tc>
                  <a:txBody>
                    <a:bodyPr/>
                    <a:lstStyle/>
                    <a:p>
                      <a:endParaRPr kumimoji="0" lang="en-US" sz="900" b="1" i="0" u="none" strike="noStrike" cap="none" normalizeH="0" baseline="0" dirty="0">
                        <a:ln>
                          <a:noFill/>
                        </a:ln>
                        <a:solidFill>
                          <a:srgbClr val="FFFFFF"/>
                        </a:solidFill>
                        <a:effectLst/>
                        <a:latin typeface="Arial"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1DA66C"/>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0" lang="en-US" sz="700" b="1" i="0" u="none" strike="noStrike" cap="none" normalizeH="0" baseline="0" dirty="0">
                        <a:ln>
                          <a:noFill/>
                        </a:ln>
                        <a:solidFill>
                          <a:srgbClr val="FFFFFF"/>
                        </a:solidFill>
                        <a:effectLst/>
                        <a:latin typeface="Arial"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1DA66C"/>
                    </a:solidFill>
                  </a:tcPr>
                </a:tc>
                <a:extLst>
                  <a:ext uri="{0D108BD9-81ED-4DB2-BD59-A6C34878D82A}">
                    <a16:rowId xmlns:a16="http://schemas.microsoft.com/office/drawing/2014/main" val="10000"/>
                  </a:ext>
                </a:extLst>
              </a:tr>
              <a:tr h="51593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rPr>
                        <a:t>Ensure</a:t>
                      </a:r>
                      <a:r>
                        <a:rPr kumimoji="0" lang="en-GB" sz="900" b="0" i="0" u="none" strike="noStrike" cap="none" normalizeH="0" baseline="30000" dirty="0">
                          <a:ln>
                            <a:noFill/>
                          </a:ln>
                          <a:solidFill>
                            <a:schemeClr val="tx1"/>
                          </a:solidFill>
                          <a:effectLst/>
                          <a:latin typeface="Arial" charset="0"/>
                        </a:rPr>
                        <a:t>®</a:t>
                      </a:r>
                      <a:r>
                        <a:rPr kumimoji="0" lang="en-GB" sz="900" b="0" i="0" u="none" strike="noStrike" cap="none" normalizeH="0" baseline="0" dirty="0">
                          <a:ln>
                            <a:noFill/>
                          </a:ln>
                          <a:solidFill>
                            <a:schemeClr val="tx1"/>
                          </a:solidFill>
                          <a:effectLst/>
                          <a:latin typeface="Arial" charset="0"/>
                        </a:rPr>
                        <a:t> </a:t>
                      </a:r>
                      <a:r>
                        <a:rPr kumimoji="0" lang="en-US" sz="900" b="0" i="0" u="none" strike="noStrike" cap="none" normalizeH="0" baseline="0" dirty="0" err="1">
                          <a:ln>
                            <a:noFill/>
                          </a:ln>
                          <a:solidFill>
                            <a:schemeClr val="tx1"/>
                          </a:solidFill>
                          <a:effectLst/>
                          <a:latin typeface="Arial" charset="0"/>
                        </a:rPr>
                        <a:t>Enlive</a:t>
                      </a:r>
                      <a:r>
                        <a:rPr kumimoji="0" lang="en-GB" sz="900" b="0" i="0" u="none" strike="noStrike" cap="none" normalizeH="0" baseline="30000" dirty="0">
                          <a:ln>
                            <a:noFill/>
                          </a:ln>
                          <a:solidFill>
                            <a:schemeClr val="tx1"/>
                          </a:solidFill>
                          <a:effectLst/>
                          <a:latin typeface="Arial" charset="0"/>
                        </a:rPr>
                        <a:t>®</a:t>
                      </a:r>
                      <a:endParaRPr kumimoji="0" lang="en-US" sz="900" b="0" i="0" u="none" strike="noStrike" cap="none" normalizeH="0" baseline="0" dirty="0">
                        <a:ln>
                          <a:noFill/>
                        </a:ln>
                        <a:solidFill>
                          <a:schemeClr val="tx1"/>
                        </a:solidFill>
                        <a:effectLst/>
                        <a:latin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rPr>
                        <a:t>Ensure</a:t>
                      </a:r>
                      <a:r>
                        <a:rPr kumimoji="0" lang="en-GB" sz="900" b="0" i="0" u="none" strike="noStrike" cap="none" normalizeH="0" baseline="30000" dirty="0">
                          <a:ln>
                            <a:noFill/>
                          </a:ln>
                          <a:solidFill>
                            <a:schemeClr val="tx1"/>
                          </a:solidFill>
                          <a:effectLst/>
                          <a:latin typeface="Arial" charset="0"/>
                        </a:rPr>
                        <a:t>®</a:t>
                      </a:r>
                      <a:r>
                        <a:rPr kumimoji="0" lang="en-US" sz="900" b="0" i="0" u="none" strike="noStrike" cap="none" normalizeH="0" baseline="0">
                          <a:ln>
                            <a:noFill/>
                          </a:ln>
                          <a:solidFill>
                            <a:schemeClr val="tx1"/>
                          </a:solidFill>
                          <a:effectLst/>
                          <a:latin typeface="Arial" charset="0"/>
                        </a:rPr>
                        <a:t> Plus</a:t>
                      </a:r>
                      <a:endParaRPr kumimoji="0" lang="en-US" sz="900" b="0" i="0" u="none" strike="noStrike" cap="none" normalizeH="0" baseline="0" dirty="0">
                        <a:ln>
                          <a:noFill/>
                        </a:ln>
                        <a:solidFill>
                          <a:schemeClr val="tx1"/>
                        </a:solidFill>
                        <a:effectLst/>
                        <a:latin typeface="Arial"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solidFill>
                  </a:tcPr>
                </a:tc>
                <a:tc>
                  <a:txBody>
                    <a:bodyPr/>
                    <a:lstStyle/>
                    <a:p>
                      <a:r>
                        <a:rPr lang="en-US" sz="900" dirty="0">
                          <a:solidFill>
                            <a:schemeClr val="tx1"/>
                          </a:solidFill>
                          <a:latin typeface="Arial"/>
                          <a:cs typeface="Arial"/>
                        </a:rPr>
                        <a:t>Hi-Cal</a:t>
                      </a:r>
                    </a:p>
                    <a:p>
                      <a:r>
                        <a:rPr lang="en-US" sz="900" dirty="0" err="1">
                          <a:solidFill>
                            <a:schemeClr val="tx1"/>
                          </a:solidFill>
                          <a:latin typeface="Arial"/>
                          <a:cs typeface="Arial"/>
                        </a:rPr>
                        <a:t>Jevity</a:t>
                      </a:r>
                      <a:r>
                        <a:rPr lang="en-US" sz="900" baseline="30000" dirty="0">
                          <a:solidFill>
                            <a:schemeClr val="tx1"/>
                          </a:solidFill>
                          <a:latin typeface="Arial"/>
                          <a:cs typeface="Arial"/>
                        </a:rPr>
                        <a:t>®</a:t>
                      </a:r>
                      <a:r>
                        <a:rPr lang="en-US" sz="900" dirty="0">
                          <a:solidFill>
                            <a:schemeClr val="tx1"/>
                          </a:solidFill>
                          <a:latin typeface="Arial"/>
                          <a:cs typeface="Arial"/>
                        </a:rPr>
                        <a:t> 1.5 Cal</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solidFill>
                  </a:tcPr>
                </a:tc>
                <a:tc>
                  <a:txBody>
                    <a:bodyPr/>
                    <a:lstStyle/>
                    <a:p>
                      <a:r>
                        <a:rPr lang="en-US" sz="900" dirty="0" err="1">
                          <a:solidFill>
                            <a:schemeClr val="tx1"/>
                          </a:solidFill>
                          <a:latin typeface="Arial"/>
                          <a:cs typeface="Arial"/>
                        </a:rPr>
                        <a:t>Osmolite</a:t>
                      </a:r>
                      <a:r>
                        <a:rPr lang="en-US" sz="900" baseline="30000" dirty="0">
                          <a:solidFill>
                            <a:schemeClr val="tx1"/>
                          </a:solidFill>
                          <a:latin typeface="Arial"/>
                          <a:cs typeface="Arial"/>
                        </a:rPr>
                        <a:t>®</a:t>
                      </a:r>
                      <a:r>
                        <a:rPr lang="en-US" sz="900" dirty="0">
                          <a:solidFill>
                            <a:schemeClr val="tx1"/>
                          </a:solidFill>
                          <a:latin typeface="Arial"/>
                          <a:cs typeface="Arial"/>
                        </a:rPr>
                        <a:t> 1.5 Cal</a:t>
                      </a:r>
                    </a:p>
                    <a:p>
                      <a:endParaRPr lang="en-US" sz="900" dirty="0">
                        <a:solidFill>
                          <a:schemeClr val="tx1"/>
                        </a:solidFill>
                        <a:latin typeface="Arial"/>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900" kern="1200" dirty="0" err="1">
                          <a:solidFill>
                            <a:schemeClr val="tx1"/>
                          </a:solidFill>
                          <a:latin typeface="Arial"/>
                          <a:ea typeface="+mn-ea"/>
                          <a:cs typeface="Arial"/>
                        </a:rPr>
                        <a:t>TwoCal</a:t>
                      </a:r>
                      <a:r>
                        <a:rPr lang="en-US" sz="900" kern="1200" dirty="0">
                          <a:solidFill>
                            <a:schemeClr val="tx1"/>
                          </a:solidFill>
                          <a:latin typeface="Arial"/>
                          <a:ea typeface="+mn-ea"/>
                          <a:cs typeface="Arial"/>
                        </a:rPr>
                        <a:t>® HN</a:t>
                      </a:r>
                    </a:p>
                    <a:p>
                      <a:endParaRPr lang="en-US" sz="800" dirty="0">
                        <a:solidFill>
                          <a:schemeClr val="tx1"/>
                        </a:solidFill>
                        <a:latin typeface="Arial"/>
                        <a:cs typeface="Arial"/>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815241417"/>
              </p:ext>
            </p:extLst>
          </p:nvPr>
        </p:nvGraphicFramePr>
        <p:xfrm>
          <a:off x="787598" y="5673639"/>
          <a:ext cx="6421995" cy="868680"/>
        </p:xfrm>
        <a:graphic>
          <a:graphicData uri="http://schemas.openxmlformats.org/drawingml/2006/table">
            <a:tbl>
              <a:tblPr/>
              <a:tblGrid>
                <a:gridCol w="1333946">
                  <a:extLst>
                    <a:ext uri="{9D8B030D-6E8A-4147-A177-3AD203B41FA5}">
                      <a16:colId xmlns:a16="http://schemas.microsoft.com/office/drawing/2014/main" val="20000"/>
                    </a:ext>
                  </a:extLst>
                </a:gridCol>
                <a:gridCol w="1838959">
                  <a:extLst>
                    <a:ext uri="{9D8B030D-6E8A-4147-A177-3AD203B41FA5}">
                      <a16:colId xmlns:a16="http://schemas.microsoft.com/office/drawing/2014/main" val="20001"/>
                    </a:ext>
                  </a:extLst>
                </a:gridCol>
                <a:gridCol w="1290320">
                  <a:extLst>
                    <a:ext uri="{9D8B030D-6E8A-4147-A177-3AD203B41FA5}">
                      <a16:colId xmlns:a16="http://schemas.microsoft.com/office/drawing/2014/main" val="20002"/>
                    </a:ext>
                  </a:extLst>
                </a:gridCol>
                <a:gridCol w="1958770">
                  <a:extLst>
                    <a:ext uri="{9D8B030D-6E8A-4147-A177-3AD203B41FA5}">
                      <a16:colId xmlns:a16="http://schemas.microsoft.com/office/drawing/2014/main" val="20003"/>
                    </a:ext>
                  </a:extLst>
                </a:gridCol>
              </a:tblGrid>
              <a:tr h="292793">
                <a:tc>
                  <a:txBody>
                    <a:bodyPr/>
                    <a:lstStyle/>
                    <a:p>
                      <a:r>
                        <a:rPr lang="en-US" sz="900" b="1" kern="1200" baseline="0" dirty="0">
                          <a:solidFill>
                            <a:srgbClr val="FFFFFF"/>
                          </a:solidFill>
                          <a:latin typeface="Arial"/>
                          <a:ea typeface="+mn-ea"/>
                          <a:cs typeface="Arial"/>
                        </a:rPr>
                        <a:t>B4153	</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1DA66C"/>
                    </a:solidFill>
                  </a:tcPr>
                </a:tc>
                <a:tc>
                  <a:txBody>
                    <a:bodyPr/>
                    <a:lstStyle/>
                    <a:p>
                      <a:r>
                        <a:rPr lang="en-US" sz="900" b="1" kern="1200" baseline="0" dirty="0">
                          <a:solidFill>
                            <a:srgbClr val="FFFFFF"/>
                          </a:solidFill>
                          <a:latin typeface="Arial"/>
                          <a:ea typeface="+mn-ea"/>
                          <a:cs typeface="Arial"/>
                        </a:rPr>
                        <a:t>Hydrolyzed protein elemental formulas</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1DA66C"/>
                    </a:solidFill>
                  </a:tcPr>
                </a:tc>
                <a:tc>
                  <a:txBody>
                    <a:bodyPr/>
                    <a:lstStyle/>
                    <a:p>
                      <a:endParaRPr kumimoji="0" lang="en-US" sz="900" b="1" i="0" u="none" strike="noStrike" cap="none" normalizeH="0" baseline="0" dirty="0">
                        <a:ln>
                          <a:noFill/>
                        </a:ln>
                        <a:solidFill>
                          <a:srgbClr val="FFFFFF"/>
                        </a:solidFill>
                        <a:effectLst/>
                        <a:latin typeface="Arial"/>
                        <a:cs typeface="Arial"/>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1DA66C"/>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0" lang="en-US" sz="900" b="1" i="0" u="none" strike="noStrike" cap="none" normalizeH="0" baseline="0" dirty="0">
                        <a:ln>
                          <a:noFill/>
                        </a:ln>
                        <a:solidFill>
                          <a:srgbClr val="FFFFFF"/>
                        </a:solidFill>
                        <a:effectLst/>
                        <a:latin typeface="Arial"/>
                        <a:cs typeface="Arial"/>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1DA66C"/>
                    </a:solidFill>
                  </a:tcPr>
                </a:tc>
                <a:extLst>
                  <a:ext uri="{0D108BD9-81ED-4DB2-BD59-A6C34878D82A}">
                    <a16:rowId xmlns:a16="http://schemas.microsoft.com/office/drawing/2014/main" val="10000"/>
                  </a:ext>
                </a:extLst>
              </a:tr>
              <a:tr h="47910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err="1">
                          <a:ln>
                            <a:noFill/>
                          </a:ln>
                          <a:solidFill>
                            <a:schemeClr val="tx1"/>
                          </a:solidFill>
                          <a:effectLst/>
                          <a:latin typeface="Arial"/>
                          <a:cs typeface="Arial"/>
                        </a:rPr>
                        <a:t>Perative</a:t>
                      </a:r>
                      <a:r>
                        <a:rPr kumimoji="0" lang="en-US" sz="900" b="0" i="0" u="none" strike="noStrike" cap="none" normalizeH="0" baseline="30000" dirty="0">
                          <a:ln>
                            <a:noFill/>
                          </a:ln>
                          <a:solidFill>
                            <a:schemeClr val="tx1"/>
                          </a:solidFill>
                          <a:effectLst/>
                          <a:latin typeface="Arial"/>
                          <a:cs typeface="Arial"/>
                        </a:rPr>
                        <a:t>®</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900" dirty="0">
                          <a:solidFill>
                            <a:schemeClr val="tx1"/>
                          </a:solidFill>
                          <a:latin typeface="Arial"/>
                          <a:cs typeface="Arial"/>
                        </a:rPr>
                        <a:t>Pivot</a:t>
                      </a:r>
                      <a:r>
                        <a:rPr kumimoji="0" lang="en-US" sz="900" b="0" i="0" u="none" strike="noStrike" cap="none" normalizeH="0" baseline="30000" dirty="0">
                          <a:ln>
                            <a:noFill/>
                          </a:ln>
                          <a:solidFill>
                            <a:schemeClr val="tx1"/>
                          </a:solidFill>
                          <a:effectLst/>
                          <a:latin typeface="Arial"/>
                          <a:cs typeface="Arial"/>
                        </a:rPr>
                        <a:t>®</a:t>
                      </a:r>
                      <a:r>
                        <a:rPr lang="en-US" sz="900" dirty="0">
                          <a:solidFill>
                            <a:schemeClr val="tx1"/>
                          </a:solidFill>
                          <a:latin typeface="Arial"/>
                          <a:cs typeface="Arial"/>
                        </a:rPr>
                        <a:t> 1.5 Cal</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30000" dirty="0">
                        <a:ln>
                          <a:noFill/>
                        </a:ln>
                        <a:solidFill>
                          <a:schemeClr val="tx1"/>
                        </a:solidFill>
                        <a:effectLst/>
                        <a:latin typeface="Arial"/>
                        <a:cs typeface="Arial"/>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solidFill>
                  </a:tcPr>
                </a:tc>
                <a:tc>
                  <a:txBody>
                    <a:bodyPr/>
                    <a:lstStyle/>
                    <a:p>
                      <a:r>
                        <a:rPr lang="en-US" sz="900" dirty="0">
                          <a:solidFill>
                            <a:schemeClr val="tx1"/>
                          </a:solidFill>
                          <a:latin typeface="Arial"/>
                          <a:cs typeface="Arial"/>
                        </a:rPr>
                        <a:t>Vital</a:t>
                      </a:r>
                      <a:r>
                        <a:rPr kumimoji="0" lang="en-US" sz="900" b="0" i="0" u="none" strike="noStrike" cap="none" normalizeH="0" baseline="30000" dirty="0">
                          <a:ln>
                            <a:noFill/>
                          </a:ln>
                          <a:solidFill>
                            <a:schemeClr val="tx1"/>
                          </a:solidFill>
                          <a:effectLst/>
                          <a:latin typeface="Arial"/>
                          <a:cs typeface="Arial"/>
                        </a:rPr>
                        <a:t>®</a:t>
                      </a:r>
                      <a:r>
                        <a:rPr lang="en-US" sz="900" dirty="0">
                          <a:solidFill>
                            <a:schemeClr val="tx1"/>
                          </a:solidFill>
                          <a:latin typeface="Arial"/>
                          <a:cs typeface="Arial"/>
                        </a:rPr>
                        <a:t> 1.0 Cal</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900" dirty="0">
                          <a:solidFill>
                            <a:schemeClr val="tx1"/>
                          </a:solidFill>
                          <a:latin typeface="Arial"/>
                          <a:cs typeface="Arial"/>
                        </a:rPr>
                        <a:t>Vital</a:t>
                      </a:r>
                      <a:r>
                        <a:rPr lang="en-US" sz="900" baseline="30000" dirty="0">
                          <a:solidFill>
                            <a:schemeClr val="tx1"/>
                          </a:solidFill>
                          <a:latin typeface="Arial"/>
                          <a:cs typeface="Arial"/>
                        </a:rPr>
                        <a:t>®</a:t>
                      </a:r>
                      <a:r>
                        <a:rPr lang="en-US" sz="900" dirty="0">
                          <a:solidFill>
                            <a:schemeClr val="tx1"/>
                          </a:solidFill>
                          <a:latin typeface="Arial"/>
                          <a:cs typeface="Arial"/>
                        </a:rPr>
                        <a:t> AF 1.2 Cal</a:t>
                      </a:r>
                    </a:p>
                    <a:p>
                      <a:endParaRPr lang="en-US" sz="900" dirty="0">
                        <a:solidFill>
                          <a:schemeClr val="tx1"/>
                        </a:solidFill>
                        <a:latin typeface="Arial"/>
                        <a:cs typeface="Arial"/>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solidFill>
                  </a:tcPr>
                </a:tc>
                <a:tc>
                  <a:txBody>
                    <a:bodyPr/>
                    <a:lstStyle/>
                    <a:p>
                      <a:r>
                        <a:rPr lang="en-US" sz="900" dirty="0">
                          <a:solidFill>
                            <a:schemeClr val="tx1"/>
                          </a:solidFill>
                          <a:latin typeface="Arial"/>
                          <a:cs typeface="Arial"/>
                        </a:rPr>
                        <a:t>Vital</a:t>
                      </a:r>
                      <a:r>
                        <a:rPr lang="en-US" sz="900" baseline="30000" dirty="0">
                          <a:solidFill>
                            <a:schemeClr val="tx1"/>
                          </a:solidFill>
                          <a:latin typeface="Arial"/>
                          <a:cs typeface="Arial"/>
                        </a:rPr>
                        <a:t>®</a:t>
                      </a:r>
                      <a:r>
                        <a:rPr lang="en-US" sz="900" dirty="0">
                          <a:solidFill>
                            <a:schemeClr val="tx1"/>
                          </a:solidFill>
                          <a:latin typeface="Arial"/>
                          <a:cs typeface="Arial"/>
                        </a:rPr>
                        <a:t> 1.5 Cal</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solidFill>
                  </a:tcPr>
                </a:tc>
                <a:tc>
                  <a:txBody>
                    <a:bodyPr/>
                    <a:lstStyle/>
                    <a:p>
                      <a:r>
                        <a:rPr lang="en-US" sz="900" dirty="0">
                          <a:solidFill>
                            <a:schemeClr val="tx1"/>
                          </a:solidFill>
                          <a:latin typeface="Arial"/>
                          <a:cs typeface="Arial"/>
                        </a:rPr>
                        <a:t>Vital</a:t>
                      </a:r>
                      <a:r>
                        <a:rPr lang="en-US" sz="900" baseline="30000" dirty="0">
                          <a:solidFill>
                            <a:schemeClr val="tx1"/>
                          </a:solidFill>
                          <a:latin typeface="Arial"/>
                          <a:cs typeface="Arial"/>
                        </a:rPr>
                        <a:t>®</a:t>
                      </a:r>
                      <a:r>
                        <a:rPr lang="en-US" sz="900" dirty="0">
                          <a:solidFill>
                            <a:schemeClr val="tx1"/>
                          </a:solidFill>
                          <a:latin typeface="Arial"/>
                          <a:cs typeface="Arial"/>
                        </a:rPr>
                        <a:t> High Protein </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675164322"/>
              </p:ext>
            </p:extLst>
          </p:nvPr>
        </p:nvGraphicFramePr>
        <p:xfrm>
          <a:off x="797541" y="6588198"/>
          <a:ext cx="6421995" cy="1005840"/>
        </p:xfrm>
        <a:graphic>
          <a:graphicData uri="http://schemas.openxmlformats.org/drawingml/2006/table">
            <a:tbl>
              <a:tblPr/>
              <a:tblGrid>
                <a:gridCol w="1333946">
                  <a:extLst>
                    <a:ext uri="{9D8B030D-6E8A-4147-A177-3AD203B41FA5}">
                      <a16:colId xmlns:a16="http://schemas.microsoft.com/office/drawing/2014/main" val="20000"/>
                    </a:ext>
                  </a:extLst>
                </a:gridCol>
                <a:gridCol w="1838959">
                  <a:extLst>
                    <a:ext uri="{9D8B030D-6E8A-4147-A177-3AD203B41FA5}">
                      <a16:colId xmlns:a16="http://schemas.microsoft.com/office/drawing/2014/main" val="20001"/>
                    </a:ext>
                  </a:extLst>
                </a:gridCol>
                <a:gridCol w="1290320">
                  <a:extLst>
                    <a:ext uri="{9D8B030D-6E8A-4147-A177-3AD203B41FA5}">
                      <a16:colId xmlns:a16="http://schemas.microsoft.com/office/drawing/2014/main" val="20002"/>
                    </a:ext>
                  </a:extLst>
                </a:gridCol>
                <a:gridCol w="1958770">
                  <a:extLst>
                    <a:ext uri="{9D8B030D-6E8A-4147-A177-3AD203B41FA5}">
                      <a16:colId xmlns:a16="http://schemas.microsoft.com/office/drawing/2014/main" val="20003"/>
                    </a:ext>
                  </a:extLst>
                </a:gridCol>
              </a:tblGrid>
              <a:tr h="198120">
                <a:tc>
                  <a:txBody>
                    <a:bodyPr/>
                    <a:lstStyle/>
                    <a:p>
                      <a:r>
                        <a:rPr lang="en-US" sz="900" b="1" kern="1200" baseline="0" dirty="0">
                          <a:solidFill>
                            <a:srgbClr val="FFFFFF"/>
                          </a:solidFill>
                          <a:latin typeface="Arial"/>
                          <a:ea typeface="+mn-ea"/>
                          <a:cs typeface="+mn-cs"/>
                        </a:rPr>
                        <a:t>B4154	</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1DA66C"/>
                    </a:solidFill>
                  </a:tcPr>
                </a:tc>
                <a:tc>
                  <a:txBody>
                    <a:bodyPr/>
                    <a:lstStyle/>
                    <a:p>
                      <a:r>
                        <a:rPr lang="en-US" sz="900" b="1" kern="1200" baseline="0" dirty="0">
                          <a:solidFill>
                            <a:srgbClr val="FFFFFF"/>
                          </a:solidFill>
                          <a:latin typeface="Arial"/>
                          <a:ea typeface="+mn-ea"/>
                          <a:cs typeface="+mn-cs"/>
                        </a:rPr>
                        <a:t>Formulas for special metabolic needs</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1DA66C"/>
                    </a:solidFill>
                  </a:tcPr>
                </a:tc>
                <a:tc>
                  <a:txBody>
                    <a:bodyPr/>
                    <a:lstStyle/>
                    <a:p>
                      <a:endParaRPr kumimoji="0" lang="en-US" sz="900" b="1" i="0" u="none" strike="noStrike" cap="none" normalizeH="0" baseline="0" dirty="0">
                        <a:ln>
                          <a:noFill/>
                        </a:ln>
                        <a:solidFill>
                          <a:srgbClr val="FFFFFF"/>
                        </a:solidFill>
                        <a:effectLst/>
                        <a:latin typeface="Arial"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1DA66C"/>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0" lang="en-US" sz="900" b="1" i="0" u="none" strike="noStrike" cap="none" normalizeH="0" baseline="0" dirty="0">
                        <a:ln>
                          <a:noFill/>
                        </a:ln>
                        <a:solidFill>
                          <a:srgbClr val="FFFFFF"/>
                        </a:solidFill>
                        <a:effectLst/>
                        <a:latin typeface="Arial"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1DA66C"/>
                    </a:solidFill>
                  </a:tcPr>
                </a:tc>
                <a:extLst>
                  <a:ext uri="{0D108BD9-81ED-4DB2-BD59-A6C34878D82A}">
                    <a16:rowId xmlns:a16="http://schemas.microsoft.com/office/drawing/2014/main" val="10000"/>
                  </a:ext>
                </a:extLst>
              </a:tr>
              <a:tr h="63404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err="1">
                          <a:ln>
                            <a:noFill/>
                          </a:ln>
                          <a:solidFill>
                            <a:schemeClr val="tx1"/>
                          </a:solidFill>
                          <a:effectLst/>
                          <a:latin typeface="Arial" charset="0"/>
                        </a:rPr>
                        <a:t>Glucerna</a:t>
                      </a:r>
                      <a:r>
                        <a:rPr kumimoji="0" lang="en-US" sz="900" b="0" i="0" u="none" strike="noStrike" cap="none" normalizeH="0" baseline="30000" dirty="0">
                          <a:ln>
                            <a:noFill/>
                          </a:ln>
                          <a:solidFill>
                            <a:schemeClr val="tx1"/>
                          </a:solidFill>
                          <a:effectLst/>
                          <a:latin typeface="Arial" charset="0"/>
                        </a:rPr>
                        <a:t>®</a:t>
                      </a:r>
                      <a:r>
                        <a:rPr kumimoji="0" lang="en-US" sz="900" b="0" i="0" u="none" strike="noStrike" cap="none" normalizeH="0" baseline="0" dirty="0">
                          <a:ln>
                            <a:noFill/>
                          </a:ln>
                          <a:solidFill>
                            <a:schemeClr val="tx1"/>
                          </a:solidFill>
                          <a:effectLst/>
                          <a:latin typeface="Arial" charset="0"/>
                        </a:rPr>
                        <a:t> 1.0 Cal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err="1">
                          <a:ln>
                            <a:noFill/>
                          </a:ln>
                          <a:solidFill>
                            <a:schemeClr val="tx1"/>
                          </a:solidFill>
                          <a:effectLst/>
                          <a:latin typeface="Arial" charset="0"/>
                        </a:rPr>
                        <a:t>Glucerna</a:t>
                      </a:r>
                      <a:r>
                        <a:rPr kumimoji="0" lang="en-US" sz="900" b="0" i="0" u="none" strike="noStrike" cap="none" normalizeH="0" baseline="30000" dirty="0">
                          <a:ln>
                            <a:noFill/>
                          </a:ln>
                          <a:solidFill>
                            <a:schemeClr val="tx1"/>
                          </a:solidFill>
                          <a:effectLst/>
                          <a:latin typeface="Arial" charset="0"/>
                        </a:rPr>
                        <a:t>®</a:t>
                      </a:r>
                      <a:r>
                        <a:rPr kumimoji="0" lang="en-US" sz="900" b="0" i="0" u="none" strike="noStrike" cap="none" normalizeH="0" baseline="0" dirty="0">
                          <a:ln>
                            <a:noFill/>
                          </a:ln>
                          <a:solidFill>
                            <a:schemeClr val="tx1"/>
                          </a:solidFill>
                          <a:effectLst/>
                          <a:latin typeface="Arial" charset="0"/>
                        </a:rPr>
                        <a:t> 1.2 Cal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err="1">
                          <a:ln>
                            <a:noFill/>
                          </a:ln>
                          <a:solidFill>
                            <a:schemeClr val="tx1"/>
                          </a:solidFill>
                          <a:effectLst/>
                          <a:latin typeface="Arial" charset="0"/>
                        </a:rPr>
                        <a:t>Glucerna</a:t>
                      </a:r>
                      <a:r>
                        <a:rPr kumimoji="0" lang="en-US" sz="900" b="0" i="0" u="none" strike="noStrike" cap="none" normalizeH="0" baseline="30000" dirty="0">
                          <a:ln>
                            <a:noFill/>
                          </a:ln>
                          <a:solidFill>
                            <a:schemeClr val="tx1"/>
                          </a:solidFill>
                          <a:effectLst/>
                          <a:latin typeface="Arial" charset="0"/>
                        </a:rPr>
                        <a:t>®</a:t>
                      </a:r>
                      <a:r>
                        <a:rPr kumimoji="0" lang="en-US" sz="900" b="0" i="0" u="none" strike="noStrike" cap="none" normalizeH="0" baseline="0" dirty="0">
                          <a:ln>
                            <a:noFill/>
                          </a:ln>
                          <a:solidFill>
                            <a:schemeClr val="tx1"/>
                          </a:solidFill>
                          <a:effectLst/>
                          <a:latin typeface="Arial" charset="0"/>
                        </a:rPr>
                        <a:t> 1.5 Cal</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solidFill>
                  </a:tcPr>
                </a:tc>
                <a:tc>
                  <a:txBody>
                    <a:bodyPr/>
                    <a:lstStyle/>
                    <a:p>
                      <a:r>
                        <a:rPr lang="en-US" sz="900" dirty="0" err="1">
                          <a:solidFill>
                            <a:schemeClr val="tx1"/>
                          </a:solidFill>
                          <a:latin typeface="Arial"/>
                          <a:cs typeface="Arial"/>
                        </a:rPr>
                        <a:t>Glucerna</a:t>
                      </a:r>
                      <a:r>
                        <a:rPr lang="en-US" sz="900" baseline="30000" dirty="0">
                          <a:solidFill>
                            <a:schemeClr val="tx1"/>
                          </a:solidFill>
                          <a:latin typeface="Arial"/>
                          <a:cs typeface="Arial"/>
                        </a:rPr>
                        <a:t>®</a:t>
                      </a:r>
                      <a:r>
                        <a:rPr lang="en-US" sz="900" dirty="0">
                          <a:solidFill>
                            <a:schemeClr val="tx1"/>
                          </a:solidFill>
                          <a:latin typeface="Arial"/>
                          <a:cs typeface="Arial"/>
                        </a:rPr>
                        <a:t> Shake</a:t>
                      </a:r>
                    </a:p>
                    <a:p>
                      <a:r>
                        <a:rPr kumimoji="0" lang="en-US" sz="900" b="0" i="0" u="none" strike="noStrike" cap="none" normalizeH="0" baseline="0" dirty="0" err="1">
                          <a:ln>
                            <a:noFill/>
                          </a:ln>
                          <a:solidFill>
                            <a:schemeClr val="tx1"/>
                          </a:solidFill>
                          <a:effectLst/>
                          <a:latin typeface="Arial" charset="0"/>
                        </a:rPr>
                        <a:t>Glucerna</a:t>
                      </a:r>
                      <a:r>
                        <a:rPr kumimoji="0" lang="en-US" sz="900" b="0" i="0" u="none" strike="noStrike" cap="none" normalizeH="0" baseline="30000" dirty="0">
                          <a:ln>
                            <a:noFill/>
                          </a:ln>
                          <a:solidFill>
                            <a:schemeClr val="tx1"/>
                          </a:solidFill>
                          <a:effectLst/>
                          <a:latin typeface="Arial" charset="0"/>
                        </a:rPr>
                        <a:t> </a:t>
                      </a:r>
                      <a:r>
                        <a:rPr kumimoji="0" lang="en-US" sz="900" b="0" i="0" u="none" strike="noStrike" cap="none" normalizeH="0" baseline="0" dirty="0">
                          <a:ln>
                            <a:noFill/>
                          </a:ln>
                          <a:solidFill>
                            <a:schemeClr val="tx1"/>
                          </a:solidFill>
                          <a:effectLst/>
                          <a:latin typeface="Arial"/>
                          <a:cs typeface="Arial"/>
                        </a:rPr>
                        <a:t>Hunger Smart</a:t>
                      </a:r>
                      <a:r>
                        <a:rPr kumimoji="0" lang="en-US" sz="900" b="0" i="0" u="none" strike="noStrike" cap="none" normalizeH="0" baseline="30000" dirty="0">
                          <a:ln>
                            <a:noFill/>
                          </a:ln>
                          <a:solidFill>
                            <a:schemeClr val="tx1"/>
                          </a:solidFill>
                          <a:effectLst/>
                          <a:latin typeface="Arial" charset="0"/>
                        </a:rPr>
                        <a:t>®</a:t>
                      </a:r>
                      <a:r>
                        <a:rPr kumimoji="0" lang="en-US" sz="900" b="0" i="0" u="none" strike="noStrike" cap="none" normalizeH="0" baseline="0" dirty="0">
                          <a:ln>
                            <a:noFill/>
                          </a:ln>
                          <a:solidFill>
                            <a:schemeClr val="tx1"/>
                          </a:solidFill>
                          <a:effectLst/>
                          <a:latin typeface="Arial"/>
                          <a:cs typeface="Arial"/>
                        </a:rPr>
                        <a:t> Shake</a:t>
                      </a:r>
                      <a:endParaRPr lang="en-US" sz="900" dirty="0">
                        <a:solidFill>
                          <a:schemeClr val="tx1"/>
                        </a:solidFill>
                        <a:latin typeface="Arial"/>
                        <a:cs typeface="Arial"/>
                      </a:endParaRPr>
                    </a:p>
                    <a:p>
                      <a:r>
                        <a:rPr lang="en-US" sz="900" dirty="0">
                          <a:solidFill>
                            <a:schemeClr val="tx1"/>
                          </a:solidFill>
                          <a:latin typeface="Arial"/>
                          <a:cs typeface="Arial"/>
                        </a:rPr>
                        <a:t>Nepro</a:t>
                      </a:r>
                      <a:r>
                        <a:rPr lang="en-US" sz="900" baseline="30000" dirty="0">
                          <a:solidFill>
                            <a:schemeClr val="tx1"/>
                          </a:solidFill>
                          <a:latin typeface="Arial"/>
                          <a:cs typeface="Arial"/>
                        </a:rPr>
                        <a:t>®</a:t>
                      </a:r>
                      <a:r>
                        <a:rPr lang="en-US" sz="900" dirty="0">
                          <a:solidFill>
                            <a:schemeClr val="tx1"/>
                          </a:solidFill>
                          <a:latin typeface="Arial"/>
                          <a:cs typeface="Arial"/>
                        </a:rPr>
                        <a:t> with CARBSTEADY</a:t>
                      </a:r>
                      <a:r>
                        <a:rPr kumimoji="0" lang="en-GB" sz="900" b="0" i="0" u="none" strike="noStrike" cap="none" normalizeH="0" baseline="30000" dirty="0">
                          <a:ln>
                            <a:noFill/>
                          </a:ln>
                          <a:solidFill>
                            <a:schemeClr val="tx1"/>
                          </a:solidFill>
                          <a:effectLst/>
                          <a:latin typeface="Arial" charset="0"/>
                        </a:rPr>
                        <a:t>®</a:t>
                      </a:r>
                    </a:p>
                    <a:p>
                      <a:endParaRPr lang="en-US" sz="900" dirty="0">
                        <a:solidFill>
                          <a:schemeClr val="tx1"/>
                        </a:solidFill>
                        <a:latin typeface="Arial"/>
                        <a:cs typeface="Arial"/>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900" dirty="0" err="1">
                          <a:solidFill>
                            <a:schemeClr val="tx1"/>
                          </a:solidFill>
                          <a:latin typeface="Arial"/>
                          <a:cs typeface="Arial"/>
                        </a:rPr>
                        <a:t>Oxepa</a:t>
                      </a:r>
                      <a:r>
                        <a:rPr lang="en-US" sz="900" baseline="30000" dirty="0">
                          <a:solidFill>
                            <a:schemeClr val="tx1"/>
                          </a:solidFill>
                          <a:latin typeface="Arial"/>
                          <a:cs typeface="Arial"/>
                        </a:rPr>
                        <a:t>®</a:t>
                      </a:r>
                      <a:endParaRPr lang="en-US" sz="900" dirty="0">
                        <a:solidFill>
                          <a:schemeClr val="tx1"/>
                        </a:solidFill>
                        <a:latin typeface="Arial"/>
                        <a:cs typeface="Arial"/>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900" dirty="0" err="1">
                          <a:solidFill>
                            <a:schemeClr val="tx1"/>
                          </a:solidFill>
                          <a:latin typeface="Arial"/>
                          <a:cs typeface="Arial"/>
                        </a:rPr>
                        <a:t>Pulmocare</a:t>
                      </a:r>
                      <a:r>
                        <a:rPr lang="en-US" sz="900" baseline="30000" dirty="0">
                          <a:solidFill>
                            <a:schemeClr val="tx1"/>
                          </a:solidFill>
                          <a:latin typeface="Arial"/>
                          <a:cs typeface="Arial"/>
                        </a:rPr>
                        <a:t>®</a:t>
                      </a:r>
                    </a:p>
                    <a:p>
                      <a:endParaRPr lang="en-US" sz="900" dirty="0">
                        <a:solidFill>
                          <a:schemeClr val="tx1"/>
                        </a:solidFill>
                        <a:latin typeface="Arial"/>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solidFill>
                  </a:tcPr>
                </a:tc>
                <a:tc>
                  <a:txBody>
                    <a:bodyPr/>
                    <a:lstStyle/>
                    <a:p>
                      <a:r>
                        <a:rPr lang="en-US" sz="900" dirty="0" err="1">
                          <a:solidFill>
                            <a:schemeClr val="tx1"/>
                          </a:solidFill>
                          <a:latin typeface="Arial"/>
                          <a:cs typeface="Arial"/>
                        </a:rPr>
                        <a:t>Similac</a:t>
                      </a:r>
                      <a:r>
                        <a:rPr lang="en-US" sz="900" baseline="30000" dirty="0">
                          <a:solidFill>
                            <a:schemeClr val="tx1"/>
                          </a:solidFill>
                          <a:latin typeface="Arial"/>
                          <a:cs typeface="Arial"/>
                        </a:rPr>
                        <a:t>®</a:t>
                      </a:r>
                      <a:r>
                        <a:rPr lang="en-US" sz="900" dirty="0">
                          <a:solidFill>
                            <a:schemeClr val="tx1"/>
                          </a:solidFill>
                          <a:latin typeface="Arial"/>
                          <a:cs typeface="Arial"/>
                        </a:rPr>
                        <a:t> PM 60/40</a:t>
                      </a:r>
                    </a:p>
                    <a:p>
                      <a:r>
                        <a:rPr lang="en-US" sz="900" dirty="0" err="1">
                          <a:solidFill>
                            <a:schemeClr val="tx1"/>
                          </a:solidFill>
                          <a:latin typeface="Arial"/>
                          <a:cs typeface="Arial"/>
                        </a:rPr>
                        <a:t>Suplena</a:t>
                      </a:r>
                      <a:r>
                        <a:rPr lang="en-US" sz="900" baseline="30000" dirty="0">
                          <a:solidFill>
                            <a:schemeClr val="tx1"/>
                          </a:solidFill>
                          <a:latin typeface="Arial"/>
                          <a:cs typeface="Arial"/>
                        </a:rPr>
                        <a:t>®</a:t>
                      </a:r>
                      <a:r>
                        <a:rPr lang="en-US" sz="900" dirty="0">
                          <a:solidFill>
                            <a:schemeClr val="tx1"/>
                          </a:solidFill>
                          <a:latin typeface="Arial"/>
                          <a:cs typeface="Arial"/>
                        </a:rPr>
                        <a:t> with CARBSTEADY</a:t>
                      </a:r>
                      <a:r>
                        <a:rPr kumimoji="0" lang="en-GB" sz="900" b="0" i="0" u="none" strike="noStrike" cap="none" normalizeH="0" baseline="30000" dirty="0">
                          <a:ln>
                            <a:noFill/>
                          </a:ln>
                          <a:solidFill>
                            <a:schemeClr val="tx1"/>
                          </a:solidFill>
                          <a:effectLst/>
                          <a:latin typeface="Arial" charset="0"/>
                        </a:rPr>
                        <a:t>®</a:t>
                      </a:r>
                      <a:endParaRPr lang="en-US" sz="900" dirty="0">
                        <a:solidFill>
                          <a:schemeClr val="tx1"/>
                        </a:solidFill>
                        <a:latin typeface="Arial"/>
                        <a:cs typeface="Arial"/>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3215717"/>
              </p:ext>
            </p:extLst>
          </p:nvPr>
        </p:nvGraphicFramePr>
        <p:xfrm>
          <a:off x="797541" y="7645344"/>
          <a:ext cx="6421995" cy="827643"/>
        </p:xfrm>
        <a:graphic>
          <a:graphicData uri="http://schemas.openxmlformats.org/drawingml/2006/table">
            <a:tbl>
              <a:tblPr/>
              <a:tblGrid>
                <a:gridCol w="1333946">
                  <a:extLst>
                    <a:ext uri="{9D8B030D-6E8A-4147-A177-3AD203B41FA5}">
                      <a16:colId xmlns:a16="http://schemas.microsoft.com/office/drawing/2014/main" val="20000"/>
                    </a:ext>
                  </a:extLst>
                </a:gridCol>
                <a:gridCol w="1557499">
                  <a:extLst>
                    <a:ext uri="{9D8B030D-6E8A-4147-A177-3AD203B41FA5}">
                      <a16:colId xmlns:a16="http://schemas.microsoft.com/office/drawing/2014/main" val="20001"/>
                    </a:ext>
                  </a:extLst>
                </a:gridCol>
                <a:gridCol w="1571780">
                  <a:extLst>
                    <a:ext uri="{9D8B030D-6E8A-4147-A177-3AD203B41FA5}">
                      <a16:colId xmlns:a16="http://schemas.microsoft.com/office/drawing/2014/main" val="20002"/>
                    </a:ext>
                  </a:extLst>
                </a:gridCol>
                <a:gridCol w="1958770">
                  <a:extLst>
                    <a:ext uri="{9D8B030D-6E8A-4147-A177-3AD203B41FA5}">
                      <a16:colId xmlns:a16="http://schemas.microsoft.com/office/drawing/2014/main" val="20003"/>
                    </a:ext>
                  </a:extLst>
                </a:gridCol>
              </a:tblGrid>
              <a:tr h="198120">
                <a:tc>
                  <a:txBody>
                    <a:bodyPr/>
                    <a:lstStyle/>
                    <a:p>
                      <a:r>
                        <a:rPr lang="en-US" sz="900" b="1" kern="1200" baseline="0" dirty="0">
                          <a:solidFill>
                            <a:schemeClr val="bg1"/>
                          </a:solidFill>
                          <a:latin typeface="Arial"/>
                          <a:ea typeface="+mn-ea"/>
                          <a:cs typeface="+mn-cs"/>
                        </a:rPr>
                        <a:t>B4155	</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1DA66C"/>
                    </a:solidFill>
                  </a:tcPr>
                </a:tc>
                <a:tc>
                  <a:txBody>
                    <a:bodyPr/>
                    <a:lstStyle/>
                    <a:p>
                      <a:r>
                        <a:rPr lang="en-US" sz="900" b="1" kern="1200" baseline="0" dirty="0">
                          <a:solidFill>
                            <a:schemeClr val="bg1"/>
                          </a:solidFill>
                          <a:latin typeface="Arial"/>
                          <a:ea typeface="+mn-ea"/>
                          <a:cs typeface="+mn-cs"/>
                        </a:rPr>
                        <a:t>Modular nutrients</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1DA66C"/>
                    </a:solidFill>
                  </a:tcPr>
                </a:tc>
                <a:tc>
                  <a:txBody>
                    <a:bodyPr/>
                    <a:lstStyle/>
                    <a:p>
                      <a:endParaRPr kumimoji="0" lang="en-US" sz="900" b="1" i="0" u="none" strike="noStrike" cap="none" normalizeH="0" baseline="0" dirty="0">
                        <a:ln>
                          <a:noFill/>
                        </a:ln>
                        <a:solidFill>
                          <a:schemeClr val="tx1"/>
                        </a:solidFill>
                        <a:effectLst/>
                        <a:latin typeface="Arial"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1DA66C"/>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0" lang="en-US" sz="900" b="1" i="0" u="none" strike="noStrike" cap="none" normalizeH="0" baseline="0" dirty="0">
                        <a:ln>
                          <a:noFill/>
                        </a:ln>
                        <a:solidFill>
                          <a:schemeClr val="tx1"/>
                        </a:solidFill>
                        <a:effectLst/>
                        <a:latin typeface="Arial"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1DA66C"/>
                    </a:solidFill>
                  </a:tcPr>
                </a:tc>
                <a:extLst>
                  <a:ext uri="{0D108BD9-81ED-4DB2-BD59-A6C34878D82A}">
                    <a16:rowId xmlns:a16="http://schemas.microsoft.com/office/drawing/2014/main" val="10000"/>
                  </a:ext>
                </a:extLst>
              </a:tr>
              <a:tr h="59904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err="1">
                          <a:ln>
                            <a:noFill/>
                          </a:ln>
                          <a:solidFill>
                            <a:schemeClr val="tx1"/>
                          </a:solidFill>
                          <a:effectLst/>
                          <a:latin typeface="Arial" charset="0"/>
                        </a:rPr>
                        <a:t>Juven</a:t>
                      </a:r>
                      <a:r>
                        <a:rPr kumimoji="0" lang="en-US" sz="900" b="0" i="0" u="none" strike="noStrike" cap="none" normalizeH="0" baseline="30000" dirty="0">
                          <a:ln>
                            <a:noFill/>
                          </a:ln>
                          <a:solidFill>
                            <a:schemeClr val="tx1"/>
                          </a:solidFill>
                          <a:effectLst/>
                          <a:latin typeface="Arial"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30000" dirty="0">
                        <a:ln>
                          <a:noFill/>
                        </a:ln>
                        <a:solidFill>
                          <a:schemeClr val="tx1"/>
                        </a:solidFill>
                        <a:effectLst/>
                        <a:latin typeface="Arial"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solidFill>
                  </a:tcPr>
                </a:tc>
                <a:tc>
                  <a:txBody>
                    <a:bodyPr/>
                    <a:lstStyle/>
                    <a:p>
                      <a:r>
                        <a:rPr lang="en-US" sz="900" dirty="0">
                          <a:solidFill>
                            <a:schemeClr val="tx1"/>
                          </a:solidFill>
                          <a:latin typeface="Arial"/>
                          <a:cs typeface="Arial"/>
                        </a:rPr>
                        <a:t>Pro-</a:t>
                      </a:r>
                      <a:r>
                        <a:rPr lang="en-US" sz="900" dirty="0" err="1">
                          <a:solidFill>
                            <a:schemeClr val="tx1"/>
                          </a:solidFill>
                          <a:latin typeface="Arial"/>
                          <a:cs typeface="Arial"/>
                        </a:rPr>
                        <a:t>Phree</a:t>
                      </a:r>
                      <a:r>
                        <a:rPr lang="en-US" sz="900" baseline="30000" dirty="0">
                          <a:solidFill>
                            <a:schemeClr val="tx1"/>
                          </a:solidFill>
                          <a:latin typeface="Arial"/>
                          <a:cs typeface="Arial"/>
                        </a:rPr>
                        <a:t>®</a:t>
                      </a:r>
                    </a:p>
                    <a:p>
                      <a:r>
                        <a:rPr lang="en-US" sz="900" dirty="0" err="1">
                          <a:solidFill>
                            <a:schemeClr val="tx1"/>
                          </a:solidFill>
                          <a:latin typeface="Arial"/>
                          <a:cs typeface="Arial"/>
                        </a:rPr>
                        <a:t>ProViMin</a:t>
                      </a:r>
                      <a:r>
                        <a:rPr lang="en-US" sz="900" baseline="30000" dirty="0">
                          <a:solidFill>
                            <a:schemeClr val="tx1"/>
                          </a:solidFill>
                          <a:latin typeface="Arial"/>
                          <a:cs typeface="Arial"/>
                        </a:rPr>
                        <a:t>®</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900" dirty="0">
                          <a:solidFill>
                            <a:schemeClr val="tx1"/>
                          </a:solidFill>
                          <a:latin typeface="Arial"/>
                        </a:rPr>
                        <a:t>RCF</a:t>
                      </a:r>
                      <a:r>
                        <a:rPr lang="en-US" sz="900" baseline="30000" dirty="0">
                          <a:solidFill>
                            <a:schemeClr val="tx1"/>
                          </a:solidFill>
                          <a:latin typeface="Arial"/>
                          <a:cs typeface="Arial"/>
                        </a:rPr>
                        <a:t>®</a:t>
                      </a:r>
                    </a:p>
                    <a:p>
                      <a:r>
                        <a:rPr lang="en-US" sz="900" dirty="0" err="1">
                          <a:solidFill>
                            <a:schemeClr val="tx1"/>
                          </a:solidFill>
                          <a:latin typeface="Arial"/>
                          <a:cs typeface="Arial"/>
                        </a:rPr>
                        <a:t>ProMod</a:t>
                      </a:r>
                      <a:r>
                        <a:rPr lang="en-US" sz="900" baseline="30000" dirty="0">
                          <a:solidFill>
                            <a:schemeClr val="tx1"/>
                          </a:solidFill>
                          <a:latin typeface="Arial"/>
                          <a:cs typeface="Arial"/>
                        </a:rPr>
                        <a:t>® </a:t>
                      </a:r>
                      <a:r>
                        <a:rPr lang="en-US" sz="900" dirty="0">
                          <a:solidFill>
                            <a:schemeClr val="tx1"/>
                          </a:solidFill>
                          <a:latin typeface="Arial"/>
                          <a:cs typeface="Arial"/>
                        </a:rPr>
                        <a:t>Liquid Protein</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900" dirty="0" err="1">
                          <a:solidFill>
                            <a:schemeClr val="tx1"/>
                          </a:solidFill>
                          <a:latin typeface="Arial"/>
                          <a:cs typeface="Arial"/>
                        </a:rPr>
                        <a:t>Similac</a:t>
                      </a:r>
                      <a:r>
                        <a:rPr lang="en-US" sz="900" baseline="30000" dirty="0">
                          <a:solidFill>
                            <a:schemeClr val="tx1"/>
                          </a:solidFill>
                          <a:latin typeface="Arial"/>
                          <a:cs typeface="Arial"/>
                        </a:rPr>
                        <a:t>®</a:t>
                      </a:r>
                      <a:r>
                        <a:rPr lang="en-US" sz="900" baseline="0" dirty="0">
                          <a:solidFill>
                            <a:schemeClr val="tx1"/>
                          </a:solidFill>
                          <a:latin typeface="Arial"/>
                          <a:cs typeface="Arial"/>
                        </a:rPr>
                        <a:t> </a:t>
                      </a:r>
                      <a:r>
                        <a:rPr lang="en-US" sz="900" dirty="0">
                          <a:solidFill>
                            <a:schemeClr val="tx1"/>
                          </a:solidFill>
                          <a:latin typeface="Arial"/>
                          <a:cs typeface="Arial"/>
                        </a:rPr>
                        <a:t>Human Milk Fortifier</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900" baseline="30000" dirty="0">
                        <a:solidFill>
                          <a:schemeClr val="tx1"/>
                        </a:solidFill>
                        <a:latin typeface="Arial"/>
                        <a:cs typeface="Arial"/>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bl>
          </a:graphicData>
        </a:graphic>
      </p:graphicFrame>
      <p:sp>
        <p:nvSpPr>
          <p:cNvPr id="15" name="TextBox 14"/>
          <p:cNvSpPr txBox="1"/>
          <p:nvPr/>
        </p:nvSpPr>
        <p:spPr>
          <a:xfrm>
            <a:off x="692347" y="1278930"/>
            <a:ext cx="6632385" cy="384721"/>
          </a:xfrm>
          <a:prstGeom prst="rect">
            <a:avLst/>
          </a:prstGeom>
          <a:noFill/>
        </p:spPr>
        <p:txBody>
          <a:bodyPr wrap="square" rtlCol="0">
            <a:spAutoFit/>
          </a:bodyPr>
          <a:lstStyle/>
          <a:p>
            <a:pPr>
              <a:spcBef>
                <a:spcPts val="1200"/>
              </a:spcBef>
            </a:pPr>
            <a:r>
              <a:rPr lang="en-US" sz="1900" dirty="0">
                <a:solidFill>
                  <a:schemeClr val="bg1">
                    <a:lumMod val="50000"/>
                  </a:schemeClr>
                </a:solidFill>
                <a:latin typeface="Arial"/>
                <a:cs typeface="Arial"/>
              </a:rPr>
              <a:t>HCPCS Codes for Abbott Nutrition Enteral Formulas</a:t>
            </a:r>
          </a:p>
        </p:txBody>
      </p:sp>
      <p:sp>
        <p:nvSpPr>
          <p:cNvPr id="22" name="TextBox 21"/>
          <p:cNvSpPr txBox="1"/>
          <p:nvPr/>
        </p:nvSpPr>
        <p:spPr>
          <a:xfrm>
            <a:off x="621781" y="8476367"/>
            <a:ext cx="6836294" cy="871888"/>
          </a:xfrm>
          <a:prstGeom prst="rect">
            <a:avLst/>
          </a:prstGeom>
          <a:noFill/>
        </p:spPr>
        <p:txBody>
          <a:bodyPr wrap="square" rtlCol="0">
            <a:noAutofit/>
          </a:bodyPr>
          <a:lstStyle/>
          <a:p>
            <a:pPr>
              <a:spcBef>
                <a:spcPts val="1200"/>
              </a:spcBef>
            </a:pPr>
            <a:r>
              <a:rPr lang="en-US" sz="700" dirty="0">
                <a:solidFill>
                  <a:srgbClr val="7F7F7F"/>
                </a:solidFill>
                <a:latin typeface="Arial"/>
                <a:cs typeface="Arial"/>
              </a:rPr>
              <a:t>NOTE: </a:t>
            </a:r>
            <a:r>
              <a:rPr lang="en-US" sz="800" dirty="0">
                <a:solidFill>
                  <a:schemeClr val="tx1">
                    <a:lumMod val="50000"/>
                    <a:lumOff val="50000"/>
                  </a:schemeClr>
                </a:solidFill>
                <a:latin typeface="Arial" panose="020B0604020202020204" pitchFamily="34" charset="0"/>
                <a:cs typeface="Arial" panose="020B0604020202020204" pitchFamily="34" charset="0"/>
              </a:rPr>
              <a:t>Each healthcare provider is ultimately responsible for verifying codes, coverage, and payment policies used to ensure that they are accurate for the services and items provided. Providers should consult with the insurance plan for complete and accurate details concerning documentation for claims. Abbott Nutrition does not guarantee reimbursement by any third-party insurance plan and will not reimburse physicians or providers for claims denied by third-party insurance plans.</a:t>
            </a:r>
          </a:p>
        </p:txBody>
      </p:sp>
      <p:sp>
        <p:nvSpPr>
          <p:cNvPr id="2" name="Rectangle 1"/>
          <p:cNvSpPr/>
          <p:nvPr/>
        </p:nvSpPr>
        <p:spPr>
          <a:xfrm>
            <a:off x="734045" y="1815710"/>
            <a:ext cx="6421995" cy="461665"/>
          </a:xfrm>
          <a:prstGeom prst="rect">
            <a:avLst/>
          </a:prstGeom>
        </p:spPr>
        <p:txBody>
          <a:bodyPr wrap="square">
            <a:spAutoFit/>
          </a:bodyPr>
          <a:lstStyle/>
          <a:p>
            <a:r>
              <a:rPr lang="en-US" sz="1200" dirty="0">
                <a:solidFill>
                  <a:schemeClr val="tx1">
                    <a:lumMod val="50000"/>
                    <a:lumOff val="50000"/>
                  </a:schemeClr>
                </a:solidFill>
              </a:rPr>
              <a:t>The Healthcare Common Procedure Coding System codes are utilized by Medicare for billing purposes. They are also used by many Medicaid and Commercial plans for billing purposes.</a:t>
            </a:r>
          </a:p>
        </p:txBody>
      </p:sp>
      <p:pic>
        <p:nvPicPr>
          <p:cNvPr id="14" name="Picture 13" descr="pathway logo.png"/>
          <p:cNvPicPr>
            <a:picLocks noChangeAspect="1"/>
          </p:cNvPicPr>
          <p:nvPr/>
        </p:nvPicPr>
        <p:blipFill>
          <a:blip r:embed="rId2"/>
          <a:stretch>
            <a:fillRect/>
          </a:stretch>
        </p:blipFill>
        <p:spPr>
          <a:xfrm>
            <a:off x="692348" y="449846"/>
            <a:ext cx="2831724" cy="744903"/>
          </a:xfrm>
          <a:prstGeom prst="rect">
            <a:avLst/>
          </a:prstGeom>
        </p:spPr>
      </p:pic>
      <p:pic>
        <p:nvPicPr>
          <p:cNvPr id="18" name="Picture 17" descr="abbott logo.png"/>
          <p:cNvPicPr>
            <a:picLocks noChangeAspect="1"/>
          </p:cNvPicPr>
          <p:nvPr/>
        </p:nvPicPr>
        <p:blipFill>
          <a:blip r:embed="rId3"/>
          <a:stretch>
            <a:fillRect/>
          </a:stretch>
        </p:blipFill>
        <p:spPr>
          <a:xfrm>
            <a:off x="621782" y="9008392"/>
            <a:ext cx="6708872" cy="679727"/>
          </a:xfrm>
          <a:prstGeom prst="rect">
            <a:avLst/>
          </a:prstGeom>
        </p:spPr>
      </p:pic>
      <p:graphicFrame>
        <p:nvGraphicFramePr>
          <p:cNvPr id="17" name="Table 16"/>
          <p:cNvGraphicFramePr>
            <a:graphicFrameLocks noGrp="1"/>
          </p:cNvGraphicFramePr>
          <p:nvPr>
            <p:extLst>
              <p:ext uri="{D42A27DB-BD31-4B8C-83A1-F6EECF244321}">
                <p14:modId xmlns:p14="http://schemas.microsoft.com/office/powerpoint/2010/main" val="3369774919"/>
              </p:ext>
            </p:extLst>
          </p:nvPr>
        </p:nvGraphicFramePr>
        <p:xfrm>
          <a:off x="787597" y="3434800"/>
          <a:ext cx="6421995" cy="457200"/>
        </p:xfrm>
        <a:graphic>
          <a:graphicData uri="http://schemas.openxmlformats.org/drawingml/2006/table">
            <a:tbl>
              <a:tblPr/>
              <a:tblGrid>
                <a:gridCol w="1344106">
                  <a:extLst>
                    <a:ext uri="{9D8B030D-6E8A-4147-A177-3AD203B41FA5}">
                      <a16:colId xmlns:a16="http://schemas.microsoft.com/office/drawing/2014/main" val="20000"/>
                    </a:ext>
                  </a:extLst>
                </a:gridCol>
                <a:gridCol w="1823720">
                  <a:extLst>
                    <a:ext uri="{9D8B030D-6E8A-4147-A177-3AD203B41FA5}">
                      <a16:colId xmlns:a16="http://schemas.microsoft.com/office/drawing/2014/main" val="20001"/>
                    </a:ext>
                  </a:extLst>
                </a:gridCol>
                <a:gridCol w="1300480">
                  <a:extLst>
                    <a:ext uri="{9D8B030D-6E8A-4147-A177-3AD203B41FA5}">
                      <a16:colId xmlns:a16="http://schemas.microsoft.com/office/drawing/2014/main" val="20002"/>
                    </a:ext>
                  </a:extLst>
                </a:gridCol>
                <a:gridCol w="1953689">
                  <a:extLst>
                    <a:ext uri="{9D8B030D-6E8A-4147-A177-3AD203B41FA5}">
                      <a16:colId xmlns:a16="http://schemas.microsoft.com/office/drawing/2014/main" val="20003"/>
                    </a:ext>
                  </a:extLst>
                </a:gridCol>
              </a:tblGrid>
              <a:tr h="118891">
                <a:tc>
                  <a:txBody>
                    <a:bodyPr/>
                    <a:lstStyle/>
                    <a:p>
                      <a:r>
                        <a:rPr lang="en-US" sz="900" b="1" kern="1200" baseline="0" dirty="0">
                          <a:solidFill>
                            <a:schemeClr val="bg1"/>
                          </a:solidFill>
                          <a:latin typeface="Arial"/>
                          <a:ea typeface="+mn-ea"/>
                          <a:cs typeface="+mn-cs"/>
                        </a:rPr>
                        <a:t>B4149	</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1DA66C"/>
                    </a:solidFill>
                  </a:tcPr>
                </a:tc>
                <a:tc>
                  <a:txBody>
                    <a:bodyPr/>
                    <a:lstStyle/>
                    <a:p>
                      <a:r>
                        <a:rPr lang="en-US" sz="900" b="1" kern="1200" baseline="0" dirty="0" err="1">
                          <a:solidFill>
                            <a:schemeClr val="bg1"/>
                          </a:solidFill>
                          <a:latin typeface="Arial"/>
                          <a:ea typeface="+mn-ea"/>
                          <a:cs typeface="+mn-cs"/>
                        </a:rPr>
                        <a:t>Blenderized</a:t>
                      </a:r>
                      <a:r>
                        <a:rPr lang="en-US" sz="900" b="1" kern="1200" baseline="0" dirty="0">
                          <a:solidFill>
                            <a:schemeClr val="bg1"/>
                          </a:solidFill>
                          <a:latin typeface="Arial"/>
                          <a:ea typeface="+mn-ea"/>
                          <a:cs typeface="+mn-cs"/>
                        </a:rPr>
                        <a:t> formulas</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1DA66C"/>
                    </a:solidFill>
                  </a:tcPr>
                </a:tc>
                <a:tc>
                  <a:txBody>
                    <a:bodyPr/>
                    <a:lstStyle/>
                    <a:p>
                      <a:endParaRPr kumimoji="0" lang="en-US" sz="700" b="1" i="0" u="none" strike="noStrike" cap="none" normalizeH="0" baseline="0" dirty="0">
                        <a:ln>
                          <a:noFill/>
                        </a:ln>
                        <a:solidFill>
                          <a:schemeClr val="bg1"/>
                        </a:solidFill>
                        <a:effectLst/>
                        <a:latin typeface="Arial"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1DA66C"/>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0" lang="en-US" sz="900" b="1" i="0" u="none" strike="noStrike" cap="none" normalizeH="0" baseline="0" dirty="0">
                        <a:ln>
                          <a:noFill/>
                        </a:ln>
                        <a:solidFill>
                          <a:schemeClr val="tx1"/>
                        </a:solidFill>
                        <a:effectLst/>
                        <a:latin typeface="Arial"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1DA66C"/>
                    </a:solidFill>
                  </a:tcPr>
                </a:tc>
                <a:extLst>
                  <a:ext uri="{0D108BD9-81ED-4DB2-BD59-A6C34878D82A}">
                    <a16:rowId xmlns:a16="http://schemas.microsoft.com/office/drawing/2014/main" val="10000"/>
                  </a:ext>
                </a:extLst>
              </a:tr>
              <a:tr h="203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900" b="0" i="0" u="none" strike="noStrike" cap="none" normalizeH="0" baseline="0" dirty="0" err="1">
                          <a:ln>
                            <a:noFill/>
                          </a:ln>
                          <a:solidFill>
                            <a:schemeClr val="tx1"/>
                          </a:solidFill>
                          <a:effectLst/>
                          <a:latin typeface="Arial" charset="0"/>
                        </a:rPr>
                        <a:t>PediaSure</a:t>
                      </a:r>
                      <a:r>
                        <a:rPr kumimoji="0" lang="en-GB" sz="900" b="0" i="0" u="none" strike="noStrike" cap="none" normalizeH="0" baseline="0" dirty="0">
                          <a:ln>
                            <a:noFill/>
                          </a:ln>
                          <a:solidFill>
                            <a:schemeClr val="tx1"/>
                          </a:solidFill>
                          <a:effectLst/>
                          <a:latin typeface="Arial" charset="0"/>
                        </a:rPr>
                        <a:t> </a:t>
                      </a:r>
                      <a:r>
                        <a:rPr kumimoji="0" lang="en-GB" sz="900" b="0" i="0" u="none" strike="noStrike" cap="none" normalizeH="0" baseline="0" dirty="0" err="1">
                          <a:ln>
                            <a:noFill/>
                          </a:ln>
                          <a:solidFill>
                            <a:schemeClr val="tx1"/>
                          </a:solidFill>
                          <a:effectLst/>
                          <a:latin typeface="Arial" charset="0"/>
                        </a:rPr>
                        <a:t>Harvest</a:t>
                      </a:r>
                      <a:r>
                        <a:rPr kumimoji="0" lang="en-GB" sz="700" b="0" i="0" u="none" strike="noStrike" cap="none" normalizeH="0" baseline="30000" dirty="0" err="1">
                          <a:ln>
                            <a:noFill/>
                          </a:ln>
                          <a:solidFill>
                            <a:schemeClr val="tx1"/>
                          </a:solidFill>
                          <a:effectLst/>
                          <a:latin typeface="Arial" charset="0"/>
                        </a:rPr>
                        <a:t>TM</a:t>
                      </a:r>
                      <a:endParaRPr kumimoji="0" lang="en-US" sz="700" b="0" i="0" u="none" strike="noStrike" cap="none" normalizeH="0" baseline="30000" dirty="0">
                        <a:ln>
                          <a:noFill/>
                        </a:ln>
                        <a:solidFill>
                          <a:schemeClr val="tx1"/>
                        </a:solidFill>
                        <a:effectLst/>
                        <a:latin typeface="Arial"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solidFill>
                  </a:tcPr>
                </a:tc>
                <a:tc>
                  <a:txBody>
                    <a:bodyPr/>
                    <a:lstStyle/>
                    <a:p>
                      <a:endParaRPr lang="en-US" sz="800" dirty="0">
                        <a:solidFill>
                          <a:schemeClr val="tx1"/>
                        </a:solidFill>
                        <a:latin typeface="Arial"/>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solidFill>
                  </a:tcPr>
                </a:tc>
                <a:tc>
                  <a:txBody>
                    <a:bodyPr/>
                    <a:lstStyle/>
                    <a:p>
                      <a:endParaRPr lang="en-US" sz="800" dirty="0">
                        <a:solidFill>
                          <a:schemeClr val="tx1"/>
                        </a:solidFill>
                        <a:latin typeface="Arial"/>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solidFill>
                  </a:tcPr>
                </a:tc>
                <a:tc>
                  <a:txBody>
                    <a:bodyPr/>
                    <a:lstStyle/>
                    <a:p>
                      <a:endParaRPr lang="en-US" sz="800" dirty="0">
                        <a:solidFill>
                          <a:schemeClr val="tx1"/>
                        </a:solidFill>
                        <a:latin typeface="Arial"/>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320984083"/>
              </p:ext>
            </p:extLst>
          </p:nvPr>
        </p:nvGraphicFramePr>
        <p:xfrm>
          <a:off x="771893" y="3503582"/>
          <a:ext cx="6421995" cy="689844"/>
        </p:xfrm>
        <a:graphic>
          <a:graphicData uri="http://schemas.openxmlformats.org/drawingml/2006/table">
            <a:tbl>
              <a:tblPr/>
              <a:tblGrid>
                <a:gridCol w="1325920">
                  <a:extLst>
                    <a:ext uri="{9D8B030D-6E8A-4147-A177-3AD203B41FA5}">
                      <a16:colId xmlns:a16="http://schemas.microsoft.com/office/drawing/2014/main" val="20000"/>
                    </a:ext>
                  </a:extLst>
                </a:gridCol>
                <a:gridCol w="2624447">
                  <a:extLst>
                    <a:ext uri="{9D8B030D-6E8A-4147-A177-3AD203B41FA5}">
                      <a16:colId xmlns:a16="http://schemas.microsoft.com/office/drawing/2014/main" val="20001"/>
                    </a:ext>
                  </a:extLst>
                </a:gridCol>
                <a:gridCol w="2471628">
                  <a:extLst>
                    <a:ext uri="{9D8B030D-6E8A-4147-A177-3AD203B41FA5}">
                      <a16:colId xmlns:a16="http://schemas.microsoft.com/office/drawing/2014/main" val="20002"/>
                    </a:ext>
                  </a:extLst>
                </a:gridCol>
              </a:tblGrid>
              <a:tr h="284647">
                <a:tc>
                  <a:txBody>
                    <a:bodyPr/>
                    <a:lstStyle/>
                    <a:p>
                      <a:r>
                        <a:rPr lang="en-US" sz="900" b="1" kern="1200" baseline="0" dirty="0">
                          <a:solidFill>
                            <a:schemeClr val="bg1"/>
                          </a:solidFill>
                          <a:latin typeface="Arial"/>
                          <a:ea typeface="+mn-ea"/>
                          <a:cs typeface="+mn-cs"/>
                        </a:rPr>
                        <a:t>B4159	</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1DA66C"/>
                    </a:solidFill>
                  </a:tcPr>
                </a:tc>
                <a:tc>
                  <a:txBody>
                    <a:bodyPr/>
                    <a:lstStyle/>
                    <a:p>
                      <a:r>
                        <a:rPr lang="en-US" sz="900" b="1" kern="1200" baseline="0" dirty="0">
                          <a:solidFill>
                            <a:schemeClr val="bg1"/>
                          </a:solidFill>
                          <a:latin typeface="Arial"/>
                          <a:ea typeface="+mn-ea"/>
                          <a:cs typeface="+mn-cs"/>
                        </a:rPr>
                        <a:t>Pediatric soy-based formulas</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1DA66C"/>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0" lang="en-US" sz="900" b="1" i="0" u="none" strike="noStrike" cap="none" normalizeH="0" baseline="0" dirty="0">
                        <a:ln>
                          <a:noFill/>
                        </a:ln>
                        <a:solidFill>
                          <a:schemeClr val="tx1"/>
                        </a:solidFill>
                        <a:effectLst/>
                        <a:latin typeface="Arial"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1DA66C"/>
                    </a:solidFill>
                  </a:tcPr>
                </a:tc>
                <a:extLst>
                  <a:ext uri="{0D108BD9-81ED-4DB2-BD59-A6C34878D82A}">
                    <a16:rowId xmlns:a16="http://schemas.microsoft.com/office/drawing/2014/main" val="10000"/>
                  </a:ext>
                </a:extLst>
              </a:tr>
              <a:tr h="405197">
                <a:tc>
                  <a:txBody>
                    <a:bodyPr/>
                    <a:lstStyle/>
                    <a:p>
                      <a:r>
                        <a:rPr lang="en-US" sz="900" dirty="0" err="1">
                          <a:solidFill>
                            <a:schemeClr val="tx1"/>
                          </a:solidFill>
                          <a:latin typeface="Arial"/>
                        </a:rPr>
                        <a:t>Similac</a:t>
                      </a:r>
                      <a:r>
                        <a:rPr lang="en-US" sz="900" baseline="30000" dirty="0">
                          <a:solidFill>
                            <a:schemeClr val="tx1"/>
                          </a:solidFill>
                          <a:latin typeface="Arial"/>
                        </a:rPr>
                        <a:t>®</a:t>
                      </a:r>
                      <a:r>
                        <a:rPr lang="en-US" sz="900" dirty="0">
                          <a:solidFill>
                            <a:schemeClr val="tx1"/>
                          </a:solidFill>
                          <a:latin typeface="Arial"/>
                        </a:rPr>
                        <a:t> Soy </a:t>
                      </a:r>
                      <a:r>
                        <a:rPr lang="en-US" sz="900" dirty="0" err="1">
                          <a:solidFill>
                            <a:schemeClr val="tx1"/>
                          </a:solidFill>
                          <a:latin typeface="Arial"/>
                        </a:rPr>
                        <a:t>Isomil</a:t>
                      </a:r>
                      <a:r>
                        <a:rPr lang="en-US" sz="900" baseline="30000" dirty="0">
                          <a:solidFill>
                            <a:schemeClr val="tx1"/>
                          </a:solidFill>
                          <a:latin typeface="Arial"/>
                        </a:rPr>
                        <a:t>®</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solidFill>
                  </a:tcPr>
                </a:tc>
                <a:tc>
                  <a:txBody>
                    <a:bodyPr/>
                    <a:lstStyle/>
                    <a:p>
                      <a:r>
                        <a:rPr lang="en-US" sz="900" dirty="0" err="1">
                          <a:solidFill>
                            <a:schemeClr val="tx1"/>
                          </a:solidFill>
                          <a:latin typeface="Arial"/>
                        </a:rPr>
                        <a:t>Similac</a:t>
                      </a:r>
                      <a:r>
                        <a:rPr lang="en-US" sz="900" baseline="30000" dirty="0">
                          <a:solidFill>
                            <a:schemeClr val="tx1"/>
                          </a:solidFill>
                          <a:latin typeface="Arial"/>
                        </a:rPr>
                        <a:t>®</a:t>
                      </a:r>
                      <a:r>
                        <a:rPr lang="en-US" sz="900" dirty="0">
                          <a:solidFill>
                            <a:schemeClr val="tx1"/>
                          </a:solidFill>
                          <a:latin typeface="Arial"/>
                        </a:rPr>
                        <a:t> for Diarrhea</a:t>
                      </a:r>
                      <a:endParaRPr lang="en-US" sz="900" baseline="30000" dirty="0">
                        <a:solidFill>
                          <a:schemeClr val="tx1"/>
                        </a:solidFill>
                        <a:latin typeface="Arial"/>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900" dirty="0" err="1">
                          <a:solidFill>
                            <a:schemeClr val="tx1"/>
                          </a:solidFill>
                          <a:latin typeface="Arial"/>
                        </a:rPr>
                        <a:t>Similac</a:t>
                      </a:r>
                      <a:r>
                        <a:rPr lang="en-US" sz="900" dirty="0">
                          <a:solidFill>
                            <a:schemeClr val="tx1"/>
                          </a:solidFill>
                          <a:latin typeface="Arial"/>
                        </a:rPr>
                        <a:t> Go &amp; Grow</a:t>
                      </a:r>
                      <a:r>
                        <a:rPr lang="en-US" sz="900" baseline="30000" dirty="0">
                          <a:solidFill>
                            <a:schemeClr val="tx1"/>
                          </a:solidFill>
                          <a:latin typeface="Arial"/>
                        </a:rPr>
                        <a:t>®</a:t>
                      </a:r>
                      <a:r>
                        <a:rPr lang="en-US" sz="900" dirty="0">
                          <a:solidFill>
                            <a:schemeClr val="tx1"/>
                          </a:solidFill>
                          <a:latin typeface="Arial"/>
                        </a:rPr>
                        <a:t> Soy-Based Formula</a:t>
                      </a:r>
                    </a:p>
                    <a:p>
                      <a:endParaRPr lang="en-US" sz="900" dirty="0">
                        <a:solidFill>
                          <a:schemeClr val="tx1"/>
                        </a:solidFill>
                        <a:latin typeface="Arial"/>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824081234"/>
              </p:ext>
            </p:extLst>
          </p:nvPr>
        </p:nvGraphicFramePr>
        <p:xfrm>
          <a:off x="771893" y="5340018"/>
          <a:ext cx="6421995" cy="1097280"/>
        </p:xfrm>
        <a:graphic>
          <a:graphicData uri="http://schemas.openxmlformats.org/drawingml/2006/table">
            <a:tbl>
              <a:tblPr/>
              <a:tblGrid>
                <a:gridCol w="1397172">
                  <a:extLst>
                    <a:ext uri="{9D8B030D-6E8A-4147-A177-3AD203B41FA5}">
                      <a16:colId xmlns:a16="http://schemas.microsoft.com/office/drawing/2014/main" val="20000"/>
                    </a:ext>
                  </a:extLst>
                </a:gridCol>
                <a:gridCol w="1591294">
                  <a:extLst>
                    <a:ext uri="{9D8B030D-6E8A-4147-A177-3AD203B41FA5}">
                      <a16:colId xmlns:a16="http://schemas.microsoft.com/office/drawing/2014/main" val="20001"/>
                    </a:ext>
                  </a:extLst>
                </a:gridCol>
                <a:gridCol w="1357853">
                  <a:extLst>
                    <a:ext uri="{9D8B030D-6E8A-4147-A177-3AD203B41FA5}">
                      <a16:colId xmlns:a16="http://schemas.microsoft.com/office/drawing/2014/main" val="20002"/>
                    </a:ext>
                  </a:extLst>
                </a:gridCol>
                <a:gridCol w="2075676">
                  <a:extLst>
                    <a:ext uri="{9D8B030D-6E8A-4147-A177-3AD203B41FA5}">
                      <a16:colId xmlns:a16="http://schemas.microsoft.com/office/drawing/2014/main" val="20003"/>
                    </a:ext>
                  </a:extLst>
                </a:gridCol>
              </a:tblGrid>
              <a:tr h="198120">
                <a:tc>
                  <a:txBody>
                    <a:bodyPr/>
                    <a:lstStyle/>
                    <a:p>
                      <a:r>
                        <a:rPr lang="en-US" sz="900" b="1" kern="1200" baseline="0" dirty="0">
                          <a:solidFill>
                            <a:srgbClr val="FFFFFF"/>
                          </a:solidFill>
                          <a:latin typeface="Arial"/>
                          <a:ea typeface="+mn-ea"/>
                          <a:cs typeface="+mn-cs"/>
                        </a:rPr>
                        <a:t>B4161	</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1DA66C"/>
                    </a:solidFill>
                  </a:tcPr>
                </a:tc>
                <a:tc gridSpan="2">
                  <a:txBody>
                    <a:bodyPr/>
                    <a:lstStyle/>
                    <a:p>
                      <a:r>
                        <a:rPr lang="en-US" sz="900" b="1" kern="1200" baseline="0" dirty="0">
                          <a:solidFill>
                            <a:srgbClr val="FFFFFF"/>
                          </a:solidFill>
                          <a:latin typeface="Arial"/>
                          <a:ea typeface="+mn-ea"/>
                          <a:cs typeface="+mn-cs"/>
                        </a:rPr>
                        <a:t>Pediatric </a:t>
                      </a:r>
                      <a:r>
                        <a:rPr lang="en-US" sz="900" b="1" kern="1200" baseline="0" dirty="0" err="1">
                          <a:solidFill>
                            <a:srgbClr val="FFFFFF"/>
                          </a:solidFill>
                          <a:latin typeface="Arial"/>
                          <a:ea typeface="+mn-ea"/>
                          <a:cs typeface="+mn-cs"/>
                        </a:rPr>
                        <a:t>enteral</a:t>
                      </a:r>
                      <a:r>
                        <a:rPr lang="en-US" sz="900" b="1" kern="1200" baseline="0" dirty="0">
                          <a:solidFill>
                            <a:srgbClr val="FFFFFF"/>
                          </a:solidFill>
                          <a:latin typeface="Arial"/>
                          <a:ea typeface="+mn-ea"/>
                          <a:cs typeface="+mn-cs"/>
                        </a:rPr>
                        <a:t> formulas with hydrolyzed/amino acids and peptide chain proteins</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1DA66C"/>
                    </a:solidFill>
                  </a:tcPr>
                </a:tc>
                <a:tc hMerge="1">
                  <a:txBody>
                    <a:bodyPr/>
                    <a:lstStyle/>
                    <a:p>
                      <a:endParaRPr kumimoji="0" lang="en-US" sz="700" b="1" i="0" u="none" strike="noStrike" cap="none" normalizeH="0" baseline="0" dirty="0">
                        <a:ln>
                          <a:noFill/>
                        </a:ln>
                        <a:solidFill>
                          <a:schemeClr val="bg1"/>
                        </a:solidFill>
                        <a:effectLst/>
                        <a:latin typeface="Arial"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prstClr val="black"/>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7EBEE6"/>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0" lang="en-US" sz="900" b="1" i="0" u="none" strike="noStrike" cap="none" normalizeH="0" baseline="0" dirty="0">
                        <a:ln>
                          <a:noFill/>
                        </a:ln>
                        <a:solidFill>
                          <a:srgbClr val="FFFFFF"/>
                        </a:solidFill>
                        <a:effectLst/>
                        <a:latin typeface="Arial"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1DA66C"/>
                    </a:solidFill>
                  </a:tcPr>
                </a:tc>
                <a:extLst>
                  <a:ext uri="{0D108BD9-81ED-4DB2-BD59-A6C34878D82A}">
                    <a16:rowId xmlns:a16="http://schemas.microsoft.com/office/drawing/2014/main" val="10000"/>
                  </a:ext>
                </a:extLst>
              </a:tr>
              <a:tr h="203200">
                <a:tc>
                  <a:txBody>
                    <a:bodyPr/>
                    <a:lstStyle/>
                    <a:p>
                      <a:r>
                        <a:rPr lang="en-US" sz="900" dirty="0" err="1">
                          <a:solidFill>
                            <a:schemeClr val="tx1"/>
                          </a:solidFill>
                          <a:latin typeface="Arial"/>
                        </a:rPr>
                        <a:t>EleCare</a:t>
                      </a:r>
                      <a:r>
                        <a:rPr lang="en-US" sz="900" baseline="30000" dirty="0">
                          <a:solidFill>
                            <a:schemeClr val="tx1"/>
                          </a:solidFill>
                          <a:latin typeface="Arial"/>
                        </a:rPr>
                        <a:t>®</a:t>
                      </a:r>
                      <a:r>
                        <a:rPr lang="en-US" sz="900" dirty="0">
                          <a:solidFill>
                            <a:schemeClr val="tx1"/>
                          </a:solidFill>
                          <a:latin typeface="Arial"/>
                        </a:rPr>
                        <a:t> DHA/ARA</a:t>
                      </a:r>
                    </a:p>
                    <a:p>
                      <a:r>
                        <a:rPr lang="en-US" sz="900" dirty="0" err="1">
                          <a:solidFill>
                            <a:schemeClr val="tx1"/>
                          </a:solidFill>
                          <a:latin typeface="Arial"/>
                        </a:rPr>
                        <a:t>EleCare</a:t>
                      </a:r>
                      <a:r>
                        <a:rPr lang="en-US" sz="900" baseline="30000" dirty="0">
                          <a:solidFill>
                            <a:schemeClr val="tx1"/>
                          </a:solidFill>
                          <a:latin typeface="Arial"/>
                        </a:rPr>
                        <a:t>®</a:t>
                      </a:r>
                      <a:r>
                        <a:rPr lang="en-US" sz="900" dirty="0">
                          <a:solidFill>
                            <a:schemeClr val="tx1"/>
                          </a:solidFill>
                          <a:latin typeface="Arial"/>
                        </a:rPr>
                        <a:t> Jr Unflavored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err="1">
                          <a:ln>
                            <a:noFill/>
                          </a:ln>
                          <a:solidFill>
                            <a:schemeClr val="tx1"/>
                          </a:solidFill>
                          <a:effectLst/>
                          <a:latin typeface="Arial" charset="0"/>
                        </a:rPr>
                        <a:t>EleCare</a:t>
                      </a:r>
                      <a:r>
                        <a:rPr kumimoji="0" lang="en-GB" sz="900" b="0" i="0" u="none" strike="noStrike" cap="none" normalizeH="0" baseline="30000" dirty="0">
                          <a:ln>
                            <a:noFill/>
                          </a:ln>
                          <a:solidFill>
                            <a:schemeClr val="tx1"/>
                          </a:solidFill>
                          <a:effectLst/>
                          <a:latin typeface="Arial" charset="0"/>
                        </a:rPr>
                        <a:t>®</a:t>
                      </a:r>
                      <a:r>
                        <a:rPr kumimoji="0" lang="en-US" sz="900" b="0" i="0" u="none" strike="noStrike" cap="none" normalizeH="0" baseline="0" dirty="0">
                          <a:ln>
                            <a:noFill/>
                          </a:ln>
                          <a:solidFill>
                            <a:schemeClr val="tx1"/>
                          </a:solidFill>
                          <a:effectLst/>
                          <a:latin typeface="Arial" charset="0"/>
                        </a:rPr>
                        <a:t> Jr Vanilla</a:t>
                      </a:r>
                    </a:p>
                    <a:p>
                      <a:endParaRPr lang="en-US" sz="900" dirty="0">
                        <a:solidFill>
                          <a:schemeClr val="tx1"/>
                        </a:solidFill>
                        <a:latin typeface="Aria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30000" dirty="0">
                        <a:ln>
                          <a:noFill/>
                        </a:ln>
                        <a:solidFill>
                          <a:schemeClr val="tx1"/>
                        </a:solidFill>
                        <a:effectLst/>
                        <a:latin typeface="Arial"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cap="none" normalizeH="0" baseline="0" dirty="0" err="1">
                          <a:ln>
                            <a:noFill/>
                          </a:ln>
                          <a:solidFill>
                            <a:schemeClr val="tx1"/>
                          </a:solidFill>
                          <a:effectLst/>
                          <a:latin typeface="Arial" charset="0"/>
                        </a:rPr>
                        <a:t>EleCare</a:t>
                      </a:r>
                      <a:r>
                        <a:rPr kumimoji="0" lang="en-GB" sz="900" b="0" i="0" u="none" strike="noStrike" cap="none" normalizeH="0" baseline="30000" dirty="0">
                          <a:ln>
                            <a:noFill/>
                          </a:ln>
                          <a:solidFill>
                            <a:schemeClr val="tx1"/>
                          </a:solidFill>
                          <a:effectLst/>
                          <a:latin typeface="Arial" charset="0"/>
                        </a:rPr>
                        <a:t>®</a:t>
                      </a:r>
                      <a:r>
                        <a:rPr kumimoji="0" lang="en-US" sz="900" b="0" i="0" u="none" strike="noStrike" cap="none" normalizeH="0" baseline="0" dirty="0">
                          <a:ln>
                            <a:noFill/>
                          </a:ln>
                          <a:solidFill>
                            <a:schemeClr val="tx1"/>
                          </a:solidFill>
                          <a:effectLst/>
                          <a:latin typeface="Arial" charset="0"/>
                        </a:rPr>
                        <a:t> Jr Chocolate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cap="none" normalizeH="0" baseline="0" dirty="0" err="1">
                          <a:ln>
                            <a:noFill/>
                          </a:ln>
                          <a:solidFill>
                            <a:schemeClr val="tx1"/>
                          </a:solidFill>
                          <a:effectLst/>
                          <a:latin typeface="Arial" charset="0"/>
                        </a:rPr>
                        <a:t>EleCare</a:t>
                      </a:r>
                      <a:r>
                        <a:rPr kumimoji="0" lang="en-GB" sz="900" b="0" i="0" u="none" strike="noStrike" cap="none" normalizeH="0" baseline="30000" dirty="0">
                          <a:ln>
                            <a:noFill/>
                          </a:ln>
                          <a:solidFill>
                            <a:schemeClr val="tx1"/>
                          </a:solidFill>
                          <a:effectLst/>
                          <a:latin typeface="Arial" charset="0"/>
                        </a:rPr>
                        <a:t>®</a:t>
                      </a:r>
                      <a:r>
                        <a:rPr kumimoji="0" lang="en-US" sz="900" b="0" i="0" u="none" strike="noStrike" cap="none" normalizeH="0" baseline="0" dirty="0">
                          <a:ln>
                            <a:noFill/>
                          </a:ln>
                          <a:solidFill>
                            <a:schemeClr val="tx1"/>
                          </a:solidFill>
                          <a:effectLst/>
                          <a:latin typeface="Arial" charset="0"/>
                        </a:rPr>
                        <a:t> Jr Banana</a:t>
                      </a:r>
                    </a:p>
                    <a:p>
                      <a:pPr marL="0" marR="0" indent="0" algn="l" defTabSz="457200" rtl="0" eaLnBrk="1" fontAlgn="auto" latinLnBrk="0" hangingPunct="1">
                        <a:lnSpc>
                          <a:spcPct val="100000"/>
                        </a:lnSpc>
                        <a:spcBef>
                          <a:spcPts val="0"/>
                        </a:spcBef>
                        <a:spcAft>
                          <a:spcPts val="0"/>
                        </a:spcAft>
                        <a:buClrTx/>
                        <a:buSzTx/>
                        <a:buFontTx/>
                        <a:buNone/>
                        <a:tabLst/>
                        <a:defRPr/>
                      </a:pPr>
                      <a:r>
                        <a:rPr lang="en-US" sz="900" dirty="0" err="1">
                          <a:solidFill>
                            <a:schemeClr val="tx1"/>
                          </a:solidFill>
                          <a:latin typeface="Arial"/>
                        </a:rPr>
                        <a:t>PediaSure</a:t>
                      </a:r>
                      <a:r>
                        <a:rPr kumimoji="0" lang="en-GB" sz="900" b="0" i="0" u="none" strike="noStrike" cap="none" normalizeH="0" baseline="30000" dirty="0">
                          <a:ln>
                            <a:noFill/>
                          </a:ln>
                          <a:solidFill>
                            <a:schemeClr val="tx1"/>
                          </a:solidFill>
                          <a:effectLst/>
                          <a:latin typeface="Arial" charset="0"/>
                        </a:rPr>
                        <a:t>®</a:t>
                      </a:r>
                      <a:r>
                        <a:rPr lang="en-US" sz="900" baseline="0" dirty="0">
                          <a:solidFill>
                            <a:schemeClr val="tx1"/>
                          </a:solidFill>
                          <a:latin typeface="Arial"/>
                        </a:rPr>
                        <a:t> Peptide 1.0 Cal</a:t>
                      </a:r>
                      <a:endParaRPr lang="en-US" sz="900" dirty="0">
                        <a:solidFill>
                          <a:schemeClr val="tx1"/>
                        </a:solidFill>
                        <a:latin typeface="Arial"/>
                      </a:endParaRPr>
                    </a:p>
                    <a:p>
                      <a:endParaRPr lang="en-US" sz="900" dirty="0">
                        <a:solidFill>
                          <a:schemeClr val="tx1"/>
                        </a:solidFill>
                        <a:latin typeface="Arial"/>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900" dirty="0">
                        <a:solidFill>
                          <a:schemeClr val="tx1"/>
                        </a:solidFill>
                        <a:latin typeface="Arial"/>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900" dirty="0" err="1">
                          <a:solidFill>
                            <a:schemeClr val="tx1"/>
                          </a:solidFill>
                          <a:latin typeface="Arial"/>
                        </a:rPr>
                        <a:t>PediaSure</a:t>
                      </a:r>
                      <a:r>
                        <a:rPr kumimoji="0" lang="en-GB" sz="900" b="0" i="0" u="none" strike="noStrike" cap="none" normalizeH="0" baseline="30000" dirty="0">
                          <a:ln>
                            <a:noFill/>
                          </a:ln>
                          <a:solidFill>
                            <a:schemeClr val="tx1"/>
                          </a:solidFill>
                          <a:effectLst/>
                          <a:latin typeface="Arial" charset="0"/>
                        </a:rPr>
                        <a:t>®</a:t>
                      </a:r>
                      <a:r>
                        <a:rPr lang="en-US" sz="900" baseline="0" dirty="0">
                          <a:solidFill>
                            <a:schemeClr val="tx1"/>
                          </a:solidFill>
                          <a:latin typeface="Arial"/>
                        </a:rPr>
                        <a:t> Peptide 1.5 Cal</a:t>
                      </a:r>
                      <a:endParaRPr lang="en-US" sz="900" dirty="0">
                        <a:solidFill>
                          <a:schemeClr val="tx1"/>
                        </a:solidFill>
                        <a:latin typeface="Arial"/>
                      </a:endParaRPr>
                    </a:p>
                    <a:p>
                      <a:r>
                        <a:rPr lang="en-US" sz="900" dirty="0" err="1">
                          <a:solidFill>
                            <a:schemeClr val="tx1"/>
                          </a:solidFill>
                          <a:latin typeface="Arial"/>
                        </a:rPr>
                        <a:t>Similac</a:t>
                      </a:r>
                      <a:r>
                        <a:rPr lang="en-US" sz="900" dirty="0">
                          <a:solidFill>
                            <a:schemeClr val="tx1"/>
                          </a:solidFill>
                          <a:latin typeface="Arial"/>
                        </a:rPr>
                        <a:t> </a:t>
                      </a:r>
                      <a:r>
                        <a:rPr lang="en-US" sz="900" dirty="0" err="1">
                          <a:solidFill>
                            <a:schemeClr val="tx1"/>
                          </a:solidFill>
                          <a:latin typeface="Arial"/>
                        </a:rPr>
                        <a:t>Alimentum</a:t>
                      </a:r>
                      <a:r>
                        <a:rPr lang="en-US" sz="900" baseline="30000" dirty="0">
                          <a:solidFill>
                            <a:schemeClr val="tx1"/>
                          </a:solidFill>
                          <a:latin typeface="Arial"/>
                        </a:rPr>
                        <a:t>®</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900" dirty="0">
                          <a:solidFill>
                            <a:schemeClr val="tx1"/>
                          </a:solidFill>
                          <a:latin typeface="Arial"/>
                        </a:rPr>
                        <a:t>Vital</a:t>
                      </a:r>
                      <a:r>
                        <a:rPr kumimoji="0" lang="en-GB" sz="900" b="0" i="0" u="none" strike="noStrike" cap="none" normalizeH="0" baseline="30000" dirty="0">
                          <a:ln>
                            <a:noFill/>
                          </a:ln>
                          <a:solidFill>
                            <a:schemeClr val="tx1"/>
                          </a:solidFill>
                          <a:effectLst/>
                          <a:latin typeface="Arial" charset="0"/>
                        </a:rPr>
                        <a:t>®</a:t>
                      </a:r>
                      <a:r>
                        <a:rPr lang="en-US" sz="900" dirty="0">
                          <a:solidFill>
                            <a:schemeClr val="tx1"/>
                          </a:solidFill>
                          <a:latin typeface="Arial"/>
                        </a:rPr>
                        <a:t> Peptide</a:t>
                      </a:r>
                    </a:p>
                    <a:p>
                      <a:endParaRPr lang="en-US" sz="900" baseline="30000" dirty="0">
                        <a:solidFill>
                          <a:schemeClr val="tx1"/>
                        </a:solidFill>
                        <a:latin typeface="Arial"/>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816428200"/>
              </p:ext>
            </p:extLst>
          </p:nvPr>
        </p:nvGraphicFramePr>
        <p:xfrm>
          <a:off x="781760" y="6384457"/>
          <a:ext cx="6429184" cy="868680"/>
        </p:xfrm>
        <a:graphic>
          <a:graphicData uri="http://schemas.openxmlformats.org/drawingml/2006/table">
            <a:tbl>
              <a:tblPr/>
              <a:tblGrid>
                <a:gridCol w="1164968">
                  <a:extLst>
                    <a:ext uri="{9D8B030D-6E8A-4147-A177-3AD203B41FA5}">
                      <a16:colId xmlns:a16="http://schemas.microsoft.com/office/drawing/2014/main" val="20000"/>
                    </a:ext>
                  </a:extLst>
                </a:gridCol>
                <a:gridCol w="3181416">
                  <a:extLst>
                    <a:ext uri="{9D8B030D-6E8A-4147-A177-3AD203B41FA5}">
                      <a16:colId xmlns:a16="http://schemas.microsoft.com/office/drawing/2014/main" val="20001"/>
                    </a:ext>
                  </a:extLst>
                </a:gridCol>
                <a:gridCol w="2082800">
                  <a:extLst>
                    <a:ext uri="{9D8B030D-6E8A-4147-A177-3AD203B41FA5}">
                      <a16:colId xmlns:a16="http://schemas.microsoft.com/office/drawing/2014/main" val="20002"/>
                    </a:ext>
                  </a:extLst>
                </a:gridCol>
              </a:tblGrid>
              <a:tr h="198120">
                <a:tc>
                  <a:txBody>
                    <a:bodyPr/>
                    <a:lstStyle/>
                    <a:p>
                      <a:r>
                        <a:rPr lang="en-US" sz="900" b="1" kern="1200" baseline="0" dirty="0">
                          <a:solidFill>
                            <a:srgbClr val="FFFFFF"/>
                          </a:solidFill>
                          <a:latin typeface="Arial"/>
                          <a:ea typeface="+mn-ea"/>
                          <a:cs typeface="+mn-cs"/>
                        </a:rPr>
                        <a:t>B4162	</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1DA66C"/>
                    </a:solidFill>
                  </a:tcPr>
                </a:tc>
                <a:tc>
                  <a:txBody>
                    <a:bodyPr/>
                    <a:lstStyle/>
                    <a:p>
                      <a:r>
                        <a:rPr lang="en-US" sz="900" b="1" kern="1200" baseline="0" dirty="0">
                          <a:solidFill>
                            <a:srgbClr val="FFFFFF"/>
                          </a:solidFill>
                          <a:latin typeface="Arial"/>
                          <a:ea typeface="+mn-ea"/>
                          <a:cs typeface="+mn-cs"/>
                        </a:rPr>
                        <a:t>Pediatric formulas for special metabolic needs of inherited disease of metabolism</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1DA66C"/>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0" lang="en-US" sz="900" b="1" i="0" u="none" strike="noStrike" cap="none" normalizeH="0" baseline="0" dirty="0">
                        <a:ln>
                          <a:noFill/>
                        </a:ln>
                        <a:solidFill>
                          <a:srgbClr val="FFFFFF"/>
                        </a:solidFill>
                        <a:effectLst/>
                        <a:latin typeface="Arial"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1DA66C"/>
                    </a:solidFill>
                  </a:tcPr>
                </a:tc>
                <a:extLst>
                  <a:ext uri="{0D108BD9-81ED-4DB2-BD59-A6C34878D82A}">
                    <a16:rowId xmlns:a16="http://schemas.microsoft.com/office/drawing/2014/main" val="10000"/>
                  </a:ext>
                </a:extLst>
              </a:tr>
              <a:tr h="203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err="1">
                          <a:ln>
                            <a:noFill/>
                          </a:ln>
                          <a:solidFill>
                            <a:schemeClr val="tx1"/>
                          </a:solidFill>
                          <a:effectLst/>
                          <a:latin typeface="Arial" charset="0"/>
                        </a:rPr>
                        <a:t>Calcilo</a:t>
                      </a:r>
                      <a:r>
                        <a:rPr kumimoji="0" lang="en-US" sz="900" b="0" i="0" u="none" strike="noStrike" cap="none" normalizeH="0" baseline="0" dirty="0">
                          <a:ln>
                            <a:noFill/>
                          </a:ln>
                          <a:solidFill>
                            <a:schemeClr val="tx1"/>
                          </a:solidFill>
                          <a:effectLst/>
                          <a:latin typeface="Arial" charset="0"/>
                        </a:rPr>
                        <a:t> XD</a:t>
                      </a:r>
                      <a:r>
                        <a:rPr kumimoji="0" lang="en-US" sz="900" b="0" i="0" u="none" strike="noStrike" cap="none" normalizeH="0" baseline="30000" dirty="0">
                          <a:ln>
                            <a:noFill/>
                          </a:ln>
                          <a:solidFill>
                            <a:schemeClr val="tx1"/>
                          </a:solidFill>
                          <a:effectLst/>
                          <a:latin typeface="Arial"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rPr>
                        <a:t>Cyclinex</a:t>
                      </a:r>
                      <a:r>
                        <a:rPr kumimoji="0" lang="en-US" sz="900" b="0" i="0" u="none" strike="noStrike" cap="none" normalizeH="0" baseline="30000" dirty="0">
                          <a:ln>
                            <a:noFill/>
                          </a:ln>
                          <a:solidFill>
                            <a:schemeClr val="tx1"/>
                          </a:solidFill>
                          <a:effectLst/>
                          <a:latin typeface="Arial" charset="0"/>
                        </a:rPr>
                        <a:t>®</a:t>
                      </a:r>
                      <a:r>
                        <a:rPr kumimoji="0" lang="en-US" sz="900" b="0" i="0" u="none" strike="noStrike" cap="none" normalizeH="0" baseline="0" dirty="0">
                          <a:ln>
                            <a:noFill/>
                          </a:ln>
                          <a:solidFill>
                            <a:schemeClr val="tx1"/>
                          </a:solidFill>
                          <a:effectLst/>
                          <a:latin typeface="Arial" charset="0"/>
                        </a:rPr>
                        <a:t>-1</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rPr>
                        <a:t>Glutarex</a:t>
                      </a:r>
                      <a:r>
                        <a:rPr kumimoji="0" lang="en-US" sz="900" b="0" i="0" u="none" strike="noStrike" cap="none" normalizeH="0" baseline="30000" dirty="0">
                          <a:ln>
                            <a:noFill/>
                          </a:ln>
                          <a:solidFill>
                            <a:schemeClr val="tx1"/>
                          </a:solidFill>
                          <a:effectLst/>
                          <a:latin typeface="Arial" charset="0"/>
                        </a:rPr>
                        <a:t>®</a:t>
                      </a:r>
                      <a:r>
                        <a:rPr kumimoji="0" lang="en-US" sz="900" b="0" i="0" u="none" strike="noStrike" cap="none" normalizeH="0" baseline="0" dirty="0">
                          <a:ln>
                            <a:noFill/>
                          </a:ln>
                          <a:solidFill>
                            <a:schemeClr val="tx1"/>
                          </a:solidFill>
                          <a:effectLst/>
                          <a:latin typeface="Arial" charset="0"/>
                        </a:rPr>
                        <a:t>-1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solidFill>
                  </a:tcPr>
                </a:tc>
                <a:tc>
                  <a:txBody>
                    <a:bodyPr/>
                    <a:lstStyle/>
                    <a:p>
                      <a:r>
                        <a:rPr lang="en-US" sz="900" dirty="0">
                          <a:solidFill>
                            <a:schemeClr val="tx1"/>
                          </a:solidFill>
                          <a:latin typeface="Arial"/>
                          <a:cs typeface="Arial"/>
                        </a:rPr>
                        <a:t>Hominex</a:t>
                      </a:r>
                      <a:r>
                        <a:rPr lang="en-US" sz="900" baseline="30000" dirty="0">
                          <a:solidFill>
                            <a:schemeClr val="tx1"/>
                          </a:solidFill>
                          <a:latin typeface="Arial"/>
                          <a:cs typeface="Arial"/>
                        </a:rPr>
                        <a:t>®</a:t>
                      </a:r>
                      <a:r>
                        <a:rPr lang="en-US" sz="900" dirty="0">
                          <a:solidFill>
                            <a:schemeClr val="tx1"/>
                          </a:solidFill>
                          <a:latin typeface="Arial"/>
                          <a:cs typeface="Arial"/>
                        </a:rPr>
                        <a:t>-1</a:t>
                      </a:r>
                    </a:p>
                    <a:p>
                      <a:r>
                        <a:rPr lang="en-US" sz="900" dirty="0">
                          <a:solidFill>
                            <a:schemeClr val="tx1"/>
                          </a:solidFill>
                          <a:latin typeface="Arial"/>
                          <a:cs typeface="Arial"/>
                        </a:rPr>
                        <a:t>I-Valex</a:t>
                      </a:r>
                      <a:r>
                        <a:rPr lang="en-US" sz="900" baseline="30000" dirty="0">
                          <a:solidFill>
                            <a:schemeClr val="tx1"/>
                          </a:solidFill>
                          <a:latin typeface="Arial"/>
                          <a:cs typeface="Arial"/>
                        </a:rPr>
                        <a:t>®</a:t>
                      </a:r>
                      <a:r>
                        <a:rPr lang="en-US" sz="900" dirty="0">
                          <a:solidFill>
                            <a:schemeClr val="tx1"/>
                          </a:solidFill>
                          <a:latin typeface="Arial"/>
                          <a:cs typeface="Arial"/>
                        </a:rPr>
                        <a:t>-1</a:t>
                      </a:r>
                    </a:p>
                    <a:p>
                      <a:r>
                        <a:rPr lang="en-US" sz="900" dirty="0">
                          <a:solidFill>
                            <a:schemeClr val="tx1"/>
                          </a:solidFill>
                          <a:latin typeface="Arial"/>
                          <a:cs typeface="Arial"/>
                        </a:rPr>
                        <a:t>Ketonex</a:t>
                      </a:r>
                      <a:r>
                        <a:rPr lang="en-US" sz="900" baseline="30000" dirty="0">
                          <a:solidFill>
                            <a:schemeClr val="tx1"/>
                          </a:solidFill>
                          <a:latin typeface="Arial"/>
                          <a:cs typeface="Arial"/>
                        </a:rPr>
                        <a:t>®</a:t>
                      </a:r>
                      <a:r>
                        <a:rPr lang="en-US" sz="900" dirty="0">
                          <a:solidFill>
                            <a:schemeClr val="tx1"/>
                          </a:solidFill>
                          <a:latin typeface="Arial"/>
                          <a:cs typeface="Arial"/>
                        </a:rPr>
                        <a:t>-1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solidFill>
                  </a:tcPr>
                </a:tc>
                <a:tc>
                  <a:txBody>
                    <a:bodyPr/>
                    <a:lstStyle/>
                    <a:p>
                      <a:r>
                        <a:rPr lang="en-US" sz="900" dirty="0">
                          <a:solidFill>
                            <a:schemeClr val="tx1"/>
                          </a:solidFill>
                          <a:latin typeface="Arial"/>
                          <a:cs typeface="Arial"/>
                        </a:rPr>
                        <a:t>Phenex™-1</a:t>
                      </a:r>
                    </a:p>
                    <a:p>
                      <a:r>
                        <a:rPr lang="en-US" sz="900" dirty="0">
                          <a:solidFill>
                            <a:schemeClr val="tx1"/>
                          </a:solidFill>
                          <a:latin typeface="Arial"/>
                          <a:cs typeface="Arial"/>
                        </a:rPr>
                        <a:t>Propimex</a:t>
                      </a:r>
                      <a:r>
                        <a:rPr lang="en-US" sz="900" baseline="30000" dirty="0">
                          <a:solidFill>
                            <a:schemeClr val="tx1"/>
                          </a:solidFill>
                          <a:latin typeface="Arial"/>
                          <a:cs typeface="Arial"/>
                        </a:rPr>
                        <a:t>®</a:t>
                      </a:r>
                      <a:r>
                        <a:rPr lang="en-US" sz="900" dirty="0">
                          <a:solidFill>
                            <a:schemeClr val="tx1"/>
                          </a:solidFill>
                          <a:latin typeface="Arial"/>
                          <a:cs typeface="Arial"/>
                        </a:rPr>
                        <a:t>-1</a:t>
                      </a:r>
                    </a:p>
                    <a:p>
                      <a:r>
                        <a:rPr lang="en-US" sz="900" dirty="0" err="1">
                          <a:solidFill>
                            <a:schemeClr val="tx1"/>
                          </a:solidFill>
                          <a:latin typeface="Arial"/>
                          <a:cs typeface="Arial"/>
                        </a:rPr>
                        <a:t>Tyrex</a:t>
                      </a:r>
                      <a:r>
                        <a:rPr lang="en-US" sz="900" baseline="30000" dirty="0">
                          <a:solidFill>
                            <a:schemeClr val="tx1"/>
                          </a:solidFill>
                          <a:latin typeface="Arial"/>
                          <a:cs typeface="Arial"/>
                        </a:rPr>
                        <a:t>®</a:t>
                      </a:r>
                      <a:r>
                        <a:rPr lang="en-US" sz="900" dirty="0">
                          <a:solidFill>
                            <a:schemeClr val="tx1"/>
                          </a:solidFill>
                          <a:latin typeface="Arial"/>
                          <a:cs typeface="Arial"/>
                        </a:rPr>
                        <a:t> -1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bl>
          </a:graphicData>
        </a:graphic>
      </p:graphicFrame>
      <p:sp>
        <p:nvSpPr>
          <p:cNvPr id="15" name="TextBox 14"/>
          <p:cNvSpPr txBox="1"/>
          <p:nvPr/>
        </p:nvSpPr>
        <p:spPr>
          <a:xfrm>
            <a:off x="655975" y="861633"/>
            <a:ext cx="6594220" cy="369332"/>
          </a:xfrm>
          <a:prstGeom prst="rect">
            <a:avLst/>
          </a:prstGeom>
          <a:noFill/>
        </p:spPr>
        <p:txBody>
          <a:bodyPr wrap="square" rtlCol="0">
            <a:spAutoFit/>
          </a:bodyPr>
          <a:lstStyle/>
          <a:p>
            <a:pPr>
              <a:spcBef>
                <a:spcPts val="1200"/>
              </a:spcBef>
            </a:pPr>
            <a:r>
              <a:rPr lang="en-US" dirty="0">
                <a:solidFill>
                  <a:schemeClr val="bg1">
                    <a:lumMod val="50000"/>
                  </a:schemeClr>
                </a:solidFill>
                <a:latin typeface="Arial"/>
                <a:cs typeface="Arial"/>
              </a:rPr>
              <a:t>HCPCS Codes for Abbott Nutrition Enteral Formulas</a:t>
            </a:r>
          </a:p>
        </p:txBody>
      </p:sp>
      <p:sp>
        <p:nvSpPr>
          <p:cNvPr id="17" name="TextBox 16"/>
          <p:cNvSpPr txBox="1"/>
          <p:nvPr/>
        </p:nvSpPr>
        <p:spPr>
          <a:xfrm>
            <a:off x="718264" y="8606608"/>
            <a:ext cx="6632385" cy="600164"/>
          </a:xfrm>
          <a:prstGeom prst="rect">
            <a:avLst/>
          </a:prstGeom>
          <a:noFill/>
        </p:spPr>
        <p:txBody>
          <a:bodyPr wrap="square" rtlCol="0">
            <a:spAutoFit/>
          </a:bodyPr>
          <a:lstStyle/>
          <a:p>
            <a:pPr>
              <a:spcBef>
                <a:spcPts val="1200"/>
              </a:spcBef>
            </a:pPr>
            <a:r>
              <a:rPr lang="en-US" sz="600" dirty="0">
                <a:solidFill>
                  <a:srgbClr val="7F7F7F"/>
                </a:solidFill>
                <a:latin typeface="Arial"/>
                <a:cs typeface="Arial"/>
              </a:rPr>
              <a:t>NOTE: </a:t>
            </a:r>
            <a:r>
              <a:rPr lang="en-US" sz="700" dirty="0">
                <a:solidFill>
                  <a:schemeClr val="tx1">
                    <a:lumMod val="50000"/>
                    <a:lumOff val="50000"/>
                  </a:schemeClr>
                </a:solidFill>
                <a:latin typeface="Arial" panose="020B0604020202020204" pitchFamily="34" charset="0"/>
                <a:cs typeface="Arial" panose="020B0604020202020204" pitchFamily="34" charset="0"/>
              </a:rPr>
              <a:t>Each healthcare provider is ultimately responsible for verifying codes, coverage, and payment policies used to ensure that they are accurate for the services and items provided. Providers should consult with the insurance plan for complete and accurate details concerning documentation for claims. Abbott Nutrition does not guarantee reimbursement by any third-party insurance plan and will not reimburse physicians or providers for claims denied by third-party insurance plans.</a:t>
            </a:r>
          </a:p>
          <a:p>
            <a:pPr>
              <a:spcBef>
                <a:spcPts val="600"/>
              </a:spcBef>
            </a:pPr>
            <a:endParaRPr lang="en-US" sz="700" dirty="0">
              <a:solidFill>
                <a:srgbClr val="7F7F7F"/>
              </a:solidFill>
              <a:latin typeface="Arial"/>
              <a:cs typeface="Arial"/>
            </a:endParaRPr>
          </a:p>
        </p:txBody>
      </p:sp>
      <p:graphicFrame>
        <p:nvGraphicFramePr>
          <p:cNvPr id="18" name="Table 17"/>
          <p:cNvGraphicFramePr>
            <a:graphicFrameLocks noGrp="1"/>
          </p:cNvGraphicFramePr>
          <p:nvPr>
            <p:extLst>
              <p:ext uri="{D42A27DB-BD31-4B8C-83A1-F6EECF244321}">
                <p14:modId xmlns:p14="http://schemas.microsoft.com/office/powerpoint/2010/main" val="1152338789"/>
              </p:ext>
            </p:extLst>
          </p:nvPr>
        </p:nvGraphicFramePr>
        <p:xfrm>
          <a:off x="771893" y="4355574"/>
          <a:ext cx="6421995" cy="868680"/>
        </p:xfrm>
        <a:graphic>
          <a:graphicData uri="http://schemas.openxmlformats.org/drawingml/2006/table">
            <a:tbl>
              <a:tblPr/>
              <a:tblGrid>
                <a:gridCol w="1349671">
                  <a:extLst>
                    <a:ext uri="{9D8B030D-6E8A-4147-A177-3AD203B41FA5}">
                      <a16:colId xmlns:a16="http://schemas.microsoft.com/office/drawing/2014/main" val="20000"/>
                    </a:ext>
                  </a:extLst>
                </a:gridCol>
                <a:gridCol w="2996714">
                  <a:extLst>
                    <a:ext uri="{9D8B030D-6E8A-4147-A177-3AD203B41FA5}">
                      <a16:colId xmlns:a16="http://schemas.microsoft.com/office/drawing/2014/main" val="20001"/>
                    </a:ext>
                  </a:extLst>
                </a:gridCol>
                <a:gridCol w="2075610">
                  <a:extLst>
                    <a:ext uri="{9D8B030D-6E8A-4147-A177-3AD203B41FA5}">
                      <a16:colId xmlns:a16="http://schemas.microsoft.com/office/drawing/2014/main" val="20002"/>
                    </a:ext>
                  </a:extLst>
                </a:gridCol>
              </a:tblGrid>
              <a:tr h="198120">
                <a:tc>
                  <a:txBody>
                    <a:bodyPr/>
                    <a:lstStyle/>
                    <a:p>
                      <a:r>
                        <a:rPr lang="en-US" sz="900" b="1" kern="1200" baseline="0" dirty="0">
                          <a:solidFill>
                            <a:srgbClr val="FFFFFF"/>
                          </a:solidFill>
                          <a:latin typeface="Arial"/>
                          <a:ea typeface="+mn-ea"/>
                          <a:cs typeface="+mn-cs"/>
                        </a:rPr>
                        <a:t>B4160	</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1DA66C"/>
                    </a:solidFill>
                  </a:tcPr>
                </a:tc>
                <a:tc>
                  <a:txBody>
                    <a:bodyPr/>
                    <a:lstStyle/>
                    <a:p>
                      <a:r>
                        <a:rPr lang="en-US" sz="900" b="1" kern="1200" baseline="0" dirty="0">
                          <a:solidFill>
                            <a:srgbClr val="FFFFFF"/>
                          </a:solidFill>
                          <a:latin typeface="Arial"/>
                          <a:ea typeface="+mn-ea"/>
                          <a:cs typeface="+mn-cs"/>
                        </a:rPr>
                        <a:t>Pediatric calorically dense formulas</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1DA66C"/>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0" lang="en-US" sz="900" b="1" i="0" u="none" strike="noStrike" cap="none" normalizeH="0" baseline="0" dirty="0">
                        <a:ln>
                          <a:noFill/>
                        </a:ln>
                        <a:solidFill>
                          <a:srgbClr val="FFFFFF"/>
                        </a:solidFill>
                        <a:effectLst/>
                        <a:latin typeface="Arial"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1DA66C"/>
                    </a:solidFill>
                  </a:tcPr>
                </a:tc>
                <a:extLst>
                  <a:ext uri="{0D108BD9-81ED-4DB2-BD59-A6C34878D82A}">
                    <a16:rowId xmlns:a16="http://schemas.microsoft.com/office/drawing/2014/main" val="10000"/>
                  </a:ext>
                </a:extLst>
              </a:tr>
              <a:tr h="203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err="1">
                          <a:ln>
                            <a:noFill/>
                          </a:ln>
                          <a:solidFill>
                            <a:schemeClr val="tx1"/>
                          </a:solidFill>
                          <a:effectLst/>
                          <a:latin typeface="Arial" charset="0"/>
                        </a:rPr>
                        <a:t>PediaSure</a:t>
                      </a:r>
                      <a:r>
                        <a:rPr kumimoji="0" lang="en-US" sz="900" b="0" i="0" u="none" strike="noStrike" cap="none" normalizeH="0" baseline="30000" dirty="0">
                          <a:ln>
                            <a:noFill/>
                          </a:ln>
                          <a:solidFill>
                            <a:schemeClr val="tx1"/>
                          </a:solidFill>
                          <a:effectLst/>
                          <a:latin typeface="Arial"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err="1">
                          <a:ln>
                            <a:noFill/>
                          </a:ln>
                          <a:solidFill>
                            <a:schemeClr val="tx1"/>
                          </a:solidFill>
                          <a:effectLst/>
                          <a:latin typeface="Arial" charset="0"/>
                        </a:rPr>
                        <a:t>PediaSure</a:t>
                      </a:r>
                      <a:r>
                        <a:rPr kumimoji="0" lang="en-US" sz="900" b="0" i="0" u="none" strike="noStrike" cap="none" normalizeH="0" baseline="30000" dirty="0">
                          <a:ln>
                            <a:noFill/>
                          </a:ln>
                          <a:solidFill>
                            <a:schemeClr val="tx1"/>
                          </a:solidFill>
                          <a:effectLst/>
                          <a:latin typeface="Arial" charset="0"/>
                        </a:rPr>
                        <a:t>®</a:t>
                      </a:r>
                      <a:r>
                        <a:rPr kumimoji="0" lang="en-US" sz="900" b="0" i="0" u="none" strike="noStrike" cap="none" normalizeH="0" baseline="0" dirty="0">
                          <a:ln>
                            <a:noFill/>
                          </a:ln>
                          <a:solidFill>
                            <a:schemeClr val="tx1"/>
                          </a:solidFill>
                          <a:effectLst/>
                          <a:latin typeface="Arial" charset="0"/>
                        </a:rPr>
                        <a:t> 1.5 Cal</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900" dirty="0" err="1">
                          <a:solidFill>
                            <a:schemeClr val="tx1"/>
                          </a:solidFill>
                          <a:latin typeface="Arial"/>
                        </a:rPr>
                        <a:t>PediaSure</a:t>
                      </a:r>
                      <a:r>
                        <a:rPr lang="en-US" sz="900" baseline="30000" dirty="0">
                          <a:solidFill>
                            <a:schemeClr val="tx1"/>
                          </a:solidFill>
                          <a:latin typeface="Arial"/>
                        </a:rPr>
                        <a:t>®</a:t>
                      </a:r>
                      <a:r>
                        <a:rPr lang="en-US" sz="900" dirty="0">
                          <a:solidFill>
                            <a:schemeClr val="tx1"/>
                          </a:solidFill>
                          <a:latin typeface="Arial"/>
                        </a:rPr>
                        <a:t> with Fiber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Arial"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solidFill>
                  </a:tcPr>
                </a:tc>
                <a:tc>
                  <a:txBody>
                    <a:bodyPr/>
                    <a:lstStyle/>
                    <a:p>
                      <a:r>
                        <a:rPr lang="en-US" sz="900" dirty="0" err="1">
                          <a:solidFill>
                            <a:schemeClr val="tx1"/>
                          </a:solidFill>
                          <a:latin typeface="Arial"/>
                        </a:rPr>
                        <a:t>PediaSure</a:t>
                      </a:r>
                      <a:r>
                        <a:rPr lang="en-US" sz="900" baseline="30000" dirty="0">
                          <a:solidFill>
                            <a:schemeClr val="tx1"/>
                          </a:solidFill>
                          <a:latin typeface="Arial"/>
                        </a:rPr>
                        <a:t>®</a:t>
                      </a:r>
                      <a:r>
                        <a:rPr lang="en-US" sz="900" dirty="0">
                          <a:solidFill>
                            <a:schemeClr val="tx1"/>
                          </a:solidFill>
                          <a:latin typeface="Arial"/>
                        </a:rPr>
                        <a:t> 1.5 Cal with Fiber</a:t>
                      </a:r>
                    </a:p>
                    <a:p>
                      <a:r>
                        <a:rPr lang="en-US" sz="900" dirty="0" err="1">
                          <a:solidFill>
                            <a:schemeClr val="tx1"/>
                          </a:solidFill>
                          <a:latin typeface="Arial"/>
                        </a:rPr>
                        <a:t>PediaSure</a:t>
                      </a:r>
                      <a:r>
                        <a:rPr lang="en-US" sz="900" baseline="30000" dirty="0">
                          <a:solidFill>
                            <a:schemeClr val="tx1"/>
                          </a:solidFill>
                          <a:latin typeface="Arial"/>
                        </a:rPr>
                        <a:t>®  </a:t>
                      </a:r>
                      <a:r>
                        <a:rPr lang="en-US" sz="900" dirty="0" err="1">
                          <a:solidFill>
                            <a:schemeClr val="tx1"/>
                          </a:solidFill>
                          <a:latin typeface="Arial"/>
                        </a:rPr>
                        <a:t>Enteral</a:t>
                      </a:r>
                      <a:r>
                        <a:rPr lang="en-US" sz="900" dirty="0">
                          <a:solidFill>
                            <a:schemeClr val="tx1"/>
                          </a:solidFill>
                          <a:latin typeface="Arial"/>
                        </a:rPr>
                        <a:t> Formula 1.0 Cal</a:t>
                      </a:r>
                    </a:p>
                    <a:p>
                      <a:r>
                        <a:rPr lang="en-US" sz="900" dirty="0" err="1">
                          <a:solidFill>
                            <a:schemeClr val="tx1"/>
                          </a:solidFill>
                          <a:latin typeface="Arial"/>
                        </a:rPr>
                        <a:t>PediaSure</a:t>
                      </a:r>
                      <a:r>
                        <a:rPr lang="en-US" sz="900" baseline="30000" dirty="0">
                          <a:solidFill>
                            <a:schemeClr val="tx1"/>
                          </a:solidFill>
                          <a:latin typeface="Arial"/>
                        </a:rPr>
                        <a:t>®</a:t>
                      </a:r>
                      <a:r>
                        <a:rPr lang="en-US" sz="900" dirty="0">
                          <a:solidFill>
                            <a:schemeClr val="tx1"/>
                          </a:solidFill>
                          <a:latin typeface="Arial"/>
                        </a:rPr>
                        <a:t> Enteral Formula 1.0 Cal with Fiber</a:t>
                      </a:r>
                      <a:endParaRPr lang="en-US" sz="900" baseline="30000" dirty="0">
                        <a:solidFill>
                          <a:schemeClr val="tx1"/>
                        </a:solidFill>
                        <a:latin typeface="Arial"/>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900" dirty="0" err="1">
                          <a:solidFill>
                            <a:schemeClr val="tx1"/>
                          </a:solidFill>
                          <a:latin typeface="Arial"/>
                        </a:rPr>
                        <a:t>Similac</a:t>
                      </a:r>
                      <a:r>
                        <a:rPr lang="en-US" sz="900" dirty="0">
                          <a:solidFill>
                            <a:schemeClr val="tx1"/>
                          </a:solidFill>
                          <a:latin typeface="Arial"/>
                        </a:rPr>
                        <a:t> </a:t>
                      </a:r>
                      <a:r>
                        <a:rPr lang="en-US" sz="900" dirty="0" err="1">
                          <a:solidFill>
                            <a:schemeClr val="tx1"/>
                          </a:solidFill>
                          <a:latin typeface="Arial"/>
                        </a:rPr>
                        <a:t>NeoSure</a:t>
                      </a:r>
                      <a:r>
                        <a:rPr lang="en-US" sz="900" baseline="30000" dirty="0">
                          <a:solidFill>
                            <a:schemeClr val="tx1"/>
                          </a:solidFill>
                          <a:latin typeface="Arial"/>
                        </a:rPr>
                        <a:t>®</a:t>
                      </a:r>
                      <a:r>
                        <a:rPr lang="en-US" sz="900" dirty="0">
                          <a:solidFill>
                            <a:schemeClr val="tx1"/>
                          </a:solidFill>
                          <a:latin typeface="Arial"/>
                        </a:rPr>
                        <a:t> </a:t>
                      </a:r>
                    </a:p>
                    <a:p>
                      <a:pPr marL="0" marR="0" indent="0" algn="l" defTabSz="457200" rtl="0" eaLnBrk="1" fontAlgn="auto" latinLnBrk="0" hangingPunct="1">
                        <a:lnSpc>
                          <a:spcPct val="100000"/>
                        </a:lnSpc>
                        <a:spcBef>
                          <a:spcPts val="0"/>
                        </a:spcBef>
                        <a:spcAft>
                          <a:spcPts val="0"/>
                        </a:spcAft>
                        <a:buClrTx/>
                        <a:buSzTx/>
                        <a:buFontTx/>
                        <a:buNone/>
                        <a:tabLst/>
                        <a:defRPr/>
                      </a:pPr>
                      <a:r>
                        <a:rPr lang="en-US" sz="900" dirty="0" err="1">
                          <a:solidFill>
                            <a:schemeClr val="tx1"/>
                          </a:solidFill>
                          <a:latin typeface="Arial"/>
                        </a:rPr>
                        <a:t>Similac</a:t>
                      </a:r>
                      <a:r>
                        <a:rPr lang="en-US" sz="900" baseline="30000" dirty="0">
                          <a:solidFill>
                            <a:schemeClr val="tx1"/>
                          </a:solidFill>
                          <a:latin typeface="Arial"/>
                        </a:rPr>
                        <a:t>®</a:t>
                      </a:r>
                      <a:r>
                        <a:rPr lang="en-US" sz="900" dirty="0">
                          <a:solidFill>
                            <a:schemeClr val="tx1"/>
                          </a:solidFill>
                          <a:latin typeface="Arial"/>
                        </a:rPr>
                        <a:t> Special Care</a:t>
                      </a:r>
                      <a:r>
                        <a:rPr lang="en-US" sz="900" baseline="30000" dirty="0">
                          <a:solidFill>
                            <a:schemeClr val="tx1"/>
                          </a:solidFill>
                          <a:latin typeface="Arial"/>
                        </a:rPr>
                        <a:t>®</a:t>
                      </a:r>
                      <a:r>
                        <a:rPr lang="en-US" sz="900" dirty="0">
                          <a:solidFill>
                            <a:schemeClr val="tx1"/>
                          </a:solidFill>
                          <a:latin typeface="Arial"/>
                        </a:rPr>
                        <a:t> 24 with Iron</a:t>
                      </a:r>
                    </a:p>
                    <a:p>
                      <a:pPr marL="0" marR="0" indent="0" algn="l" defTabSz="457200" rtl="0" eaLnBrk="1" fontAlgn="auto" latinLnBrk="0" hangingPunct="1">
                        <a:lnSpc>
                          <a:spcPct val="100000"/>
                        </a:lnSpc>
                        <a:spcBef>
                          <a:spcPts val="0"/>
                        </a:spcBef>
                        <a:spcAft>
                          <a:spcPts val="0"/>
                        </a:spcAft>
                        <a:buClrTx/>
                        <a:buSzTx/>
                        <a:buFontTx/>
                        <a:buNone/>
                        <a:tabLst/>
                        <a:defRPr/>
                      </a:pPr>
                      <a:r>
                        <a:rPr lang="en-US" sz="900" dirty="0" err="1">
                          <a:solidFill>
                            <a:schemeClr val="tx1"/>
                          </a:solidFill>
                          <a:latin typeface="Arial"/>
                        </a:rPr>
                        <a:t>Similac</a:t>
                      </a:r>
                      <a:r>
                        <a:rPr lang="en-US" sz="900" baseline="30000" dirty="0">
                          <a:solidFill>
                            <a:schemeClr val="tx1"/>
                          </a:solidFill>
                          <a:latin typeface="Arial"/>
                        </a:rPr>
                        <a:t>®</a:t>
                      </a:r>
                      <a:r>
                        <a:rPr lang="en-US" sz="900" dirty="0">
                          <a:solidFill>
                            <a:schemeClr val="tx1"/>
                          </a:solidFill>
                          <a:latin typeface="Arial"/>
                        </a:rPr>
                        <a:t> Special Care</a:t>
                      </a:r>
                      <a:r>
                        <a:rPr lang="en-US" sz="900" baseline="30000" dirty="0">
                          <a:solidFill>
                            <a:schemeClr val="tx1"/>
                          </a:solidFill>
                          <a:latin typeface="Arial"/>
                        </a:rPr>
                        <a:t>®</a:t>
                      </a:r>
                      <a:r>
                        <a:rPr lang="en-US" sz="900" dirty="0">
                          <a:solidFill>
                            <a:schemeClr val="tx1"/>
                          </a:solidFill>
                          <a:latin typeface="Arial"/>
                        </a:rPr>
                        <a:t> 30 with Iron</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3635404100"/>
              </p:ext>
            </p:extLst>
          </p:nvPr>
        </p:nvGraphicFramePr>
        <p:xfrm>
          <a:off x="781760" y="7401640"/>
          <a:ext cx="6429184" cy="868680"/>
        </p:xfrm>
        <a:graphic>
          <a:graphicData uri="http://schemas.openxmlformats.org/drawingml/2006/table">
            <a:tbl>
              <a:tblPr/>
              <a:tblGrid>
                <a:gridCol w="1165808">
                  <a:extLst>
                    <a:ext uri="{9D8B030D-6E8A-4147-A177-3AD203B41FA5}">
                      <a16:colId xmlns:a16="http://schemas.microsoft.com/office/drawing/2014/main" val="20000"/>
                    </a:ext>
                  </a:extLst>
                </a:gridCol>
                <a:gridCol w="3180576">
                  <a:extLst>
                    <a:ext uri="{9D8B030D-6E8A-4147-A177-3AD203B41FA5}">
                      <a16:colId xmlns:a16="http://schemas.microsoft.com/office/drawing/2014/main" val="20001"/>
                    </a:ext>
                  </a:extLst>
                </a:gridCol>
                <a:gridCol w="2082800">
                  <a:extLst>
                    <a:ext uri="{9D8B030D-6E8A-4147-A177-3AD203B41FA5}">
                      <a16:colId xmlns:a16="http://schemas.microsoft.com/office/drawing/2014/main" val="20002"/>
                    </a:ext>
                  </a:extLst>
                </a:gridCol>
              </a:tblGrid>
              <a:tr h="254000">
                <a:tc gridSpan="2">
                  <a:txBody>
                    <a:bodyPr/>
                    <a:lstStyle/>
                    <a:p>
                      <a:r>
                        <a:rPr lang="en-US" sz="900" b="1" kern="1200" baseline="0" dirty="0">
                          <a:solidFill>
                            <a:srgbClr val="FFFFFF"/>
                          </a:solidFill>
                          <a:latin typeface="Arial"/>
                          <a:ea typeface="+mn-ea"/>
                          <a:cs typeface="+mn-cs"/>
                        </a:rPr>
                        <a:t>The following products may be used by children (using code B4162) or adults (using code B4157)</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1DA66C"/>
                    </a:solidFill>
                  </a:tcPr>
                </a:tc>
                <a:tc hMerge="1">
                  <a:txBody>
                    <a:bodyPr/>
                    <a:lstStyle/>
                    <a:p>
                      <a:endParaRPr lang="en-US" sz="700" b="1" kern="1200" baseline="0" dirty="0">
                        <a:solidFill>
                          <a:schemeClr val="tx1"/>
                        </a:solidFill>
                        <a:latin typeface="Arial"/>
                        <a:ea typeface="+mn-ea"/>
                        <a:cs typeface="+mn-cs"/>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7EBEE6"/>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0" lang="en-US" sz="900" b="1" i="0" u="none" strike="noStrike" cap="none" normalizeH="0" baseline="0" dirty="0">
                        <a:ln>
                          <a:noFill/>
                        </a:ln>
                        <a:solidFill>
                          <a:srgbClr val="FFFFFF"/>
                        </a:solidFill>
                        <a:effectLst/>
                        <a:latin typeface="Arial"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1DA66C"/>
                    </a:solidFill>
                  </a:tcPr>
                </a:tc>
                <a:extLst>
                  <a:ext uri="{0D108BD9-81ED-4DB2-BD59-A6C34878D82A}">
                    <a16:rowId xmlns:a16="http://schemas.microsoft.com/office/drawing/2014/main" val="10000"/>
                  </a:ext>
                </a:extLst>
              </a:tr>
              <a:tr h="203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rPr>
                        <a:t>Cyclinex</a:t>
                      </a:r>
                      <a:r>
                        <a:rPr kumimoji="0" lang="en-US" sz="900" b="0" i="0" u="none" strike="noStrike" cap="none" normalizeH="0" baseline="30000" dirty="0">
                          <a:ln>
                            <a:noFill/>
                          </a:ln>
                          <a:solidFill>
                            <a:schemeClr val="tx1"/>
                          </a:solidFill>
                          <a:effectLst/>
                          <a:latin typeface="Arial" charset="0"/>
                        </a:rPr>
                        <a:t>®</a:t>
                      </a:r>
                      <a:r>
                        <a:rPr kumimoji="0" lang="en-US" sz="900" b="0" i="0" u="none" strike="noStrike" cap="none" normalizeH="0" baseline="0" dirty="0">
                          <a:ln>
                            <a:noFill/>
                          </a:ln>
                          <a:solidFill>
                            <a:schemeClr val="tx1"/>
                          </a:solidFill>
                          <a:effectLst/>
                          <a:latin typeface="Arial" charset="0"/>
                        </a:rPr>
                        <a:t>-2</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rPr>
                        <a:t>Glutarex</a:t>
                      </a:r>
                      <a:r>
                        <a:rPr kumimoji="0" lang="en-US" sz="900" b="0" i="0" u="none" strike="noStrike" cap="none" normalizeH="0" baseline="30000" dirty="0">
                          <a:ln>
                            <a:noFill/>
                          </a:ln>
                          <a:solidFill>
                            <a:schemeClr val="tx1"/>
                          </a:solidFill>
                          <a:effectLst/>
                          <a:latin typeface="Arial" charset="0"/>
                        </a:rPr>
                        <a:t>®</a:t>
                      </a:r>
                      <a:r>
                        <a:rPr kumimoji="0" lang="en-US" sz="900" b="0" i="0" u="none" strike="noStrike" cap="none" normalizeH="0" baseline="0" dirty="0">
                          <a:ln>
                            <a:noFill/>
                          </a:ln>
                          <a:solidFill>
                            <a:schemeClr val="tx1"/>
                          </a:solidFill>
                          <a:effectLst/>
                          <a:latin typeface="Arial" charset="0"/>
                        </a:rPr>
                        <a:t>-2</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rPr>
                        <a:t>Hominex</a:t>
                      </a:r>
                      <a:r>
                        <a:rPr kumimoji="0" lang="en-US" sz="900" b="0" i="0" u="none" strike="noStrike" cap="none" normalizeH="0" baseline="30000" dirty="0">
                          <a:ln>
                            <a:noFill/>
                          </a:ln>
                          <a:solidFill>
                            <a:schemeClr val="tx1"/>
                          </a:solidFill>
                          <a:effectLst/>
                          <a:latin typeface="Arial" charset="0"/>
                        </a:rPr>
                        <a:t>®</a:t>
                      </a:r>
                      <a:r>
                        <a:rPr kumimoji="0" lang="en-US" sz="900" b="0" i="0" u="none" strike="noStrike" cap="none" normalizeH="0" baseline="0" dirty="0">
                          <a:ln>
                            <a:noFill/>
                          </a:ln>
                          <a:solidFill>
                            <a:schemeClr val="tx1"/>
                          </a:solidFill>
                          <a:effectLst/>
                          <a:latin typeface="Arial" charset="0"/>
                        </a:rPr>
                        <a:t>-2</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solidFill>
                  </a:tcPr>
                </a:tc>
                <a:tc>
                  <a:txBody>
                    <a:bodyPr/>
                    <a:lstStyle/>
                    <a:p>
                      <a:r>
                        <a:rPr lang="en-US" sz="900" dirty="0">
                          <a:solidFill>
                            <a:schemeClr val="tx1"/>
                          </a:solidFill>
                          <a:latin typeface="Arial"/>
                          <a:cs typeface="Arial"/>
                        </a:rPr>
                        <a:t>I-Valex</a:t>
                      </a:r>
                      <a:r>
                        <a:rPr lang="en-US" sz="900" baseline="30000" dirty="0">
                          <a:solidFill>
                            <a:schemeClr val="tx1"/>
                          </a:solidFill>
                          <a:latin typeface="Arial"/>
                          <a:cs typeface="Arial"/>
                        </a:rPr>
                        <a:t>®</a:t>
                      </a:r>
                      <a:r>
                        <a:rPr lang="en-US" sz="900" dirty="0">
                          <a:solidFill>
                            <a:schemeClr val="tx1"/>
                          </a:solidFill>
                          <a:latin typeface="Arial"/>
                          <a:cs typeface="Arial"/>
                        </a:rPr>
                        <a:t>-2</a:t>
                      </a:r>
                    </a:p>
                    <a:p>
                      <a:r>
                        <a:rPr lang="en-US" sz="900" dirty="0">
                          <a:solidFill>
                            <a:schemeClr val="tx1"/>
                          </a:solidFill>
                          <a:latin typeface="Arial"/>
                          <a:cs typeface="Arial"/>
                        </a:rPr>
                        <a:t>Ketonex</a:t>
                      </a:r>
                      <a:r>
                        <a:rPr lang="en-US" sz="900" baseline="30000" dirty="0">
                          <a:solidFill>
                            <a:schemeClr val="tx1"/>
                          </a:solidFill>
                          <a:latin typeface="Arial"/>
                          <a:cs typeface="Arial"/>
                        </a:rPr>
                        <a:t>®</a:t>
                      </a:r>
                      <a:r>
                        <a:rPr lang="en-US" sz="900" dirty="0">
                          <a:solidFill>
                            <a:schemeClr val="tx1"/>
                          </a:solidFill>
                          <a:latin typeface="Arial"/>
                          <a:cs typeface="Arial"/>
                        </a:rPr>
                        <a:t>-2</a:t>
                      </a:r>
                    </a:p>
                    <a:p>
                      <a:r>
                        <a:rPr lang="en-US" sz="900" dirty="0">
                          <a:solidFill>
                            <a:schemeClr val="tx1"/>
                          </a:solidFill>
                          <a:latin typeface="Arial"/>
                          <a:cs typeface="Arial"/>
                        </a:rPr>
                        <a:t>Phenex</a:t>
                      </a:r>
                      <a:r>
                        <a:rPr lang="en-US" sz="900" baseline="30000" dirty="0">
                          <a:solidFill>
                            <a:schemeClr val="tx1"/>
                          </a:solidFill>
                          <a:latin typeface="Arial"/>
                          <a:cs typeface="Arial"/>
                        </a:rPr>
                        <a:t>®</a:t>
                      </a:r>
                      <a:r>
                        <a:rPr lang="en-US" sz="900" dirty="0">
                          <a:solidFill>
                            <a:schemeClr val="tx1"/>
                          </a:solidFill>
                          <a:latin typeface="Arial"/>
                          <a:cs typeface="Arial"/>
                        </a:rPr>
                        <a:t>-2</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solidFill>
                  </a:tcPr>
                </a:tc>
                <a:tc>
                  <a:txBody>
                    <a:bodyPr/>
                    <a:lstStyle/>
                    <a:p>
                      <a:r>
                        <a:rPr lang="en-US" sz="900" dirty="0">
                          <a:solidFill>
                            <a:schemeClr val="tx1"/>
                          </a:solidFill>
                          <a:latin typeface="Arial"/>
                          <a:cs typeface="Arial"/>
                        </a:rPr>
                        <a:t>Phene</a:t>
                      </a:r>
                      <a:r>
                        <a:rPr lang="en-US" sz="900" baseline="0" dirty="0">
                          <a:solidFill>
                            <a:schemeClr val="tx1"/>
                          </a:solidFill>
                          <a:latin typeface="Arial"/>
                          <a:cs typeface="Arial"/>
                        </a:rPr>
                        <a:t>x</a:t>
                      </a:r>
                      <a:r>
                        <a:rPr lang="en-US" sz="900" baseline="30000" dirty="0">
                          <a:solidFill>
                            <a:schemeClr val="tx1"/>
                          </a:solidFill>
                          <a:latin typeface="Arial"/>
                          <a:cs typeface="Arial"/>
                        </a:rPr>
                        <a:t>®</a:t>
                      </a:r>
                      <a:r>
                        <a:rPr lang="en-US" sz="900" dirty="0">
                          <a:solidFill>
                            <a:schemeClr val="tx1"/>
                          </a:solidFill>
                          <a:latin typeface="Arial"/>
                          <a:cs typeface="Arial"/>
                        </a:rPr>
                        <a:t>-2 Vanilla</a:t>
                      </a:r>
                    </a:p>
                    <a:p>
                      <a:r>
                        <a:rPr lang="en-US" sz="900" dirty="0">
                          <a:solidFill>
                            <a:schemeClr val="tx1"/>
                          </a:solidFill>
                          <a:latin typeface="Arial"/>
                          <a:cs typeface="Arial"/>
                        </a:rPr>
                        <a:t>Propimex</a:t>
                      </a:r>
                      <a:r>
                        <a:rPr lang="en-US" sz="900" baseline="30000" dirty="0">
                          <a:solidFill>
                            <a:schemeClr val="tx1"/>
                          </a:solidFill>
                          <a:latin typeface="Arial"/>
                          <a:cs typeface="Arial"/>
                        </a:rPr>
                        <a:t>®</a:t>
                      </a:r>
                      <a:r>
                        <a:rPr lang="en-US" sz="900" dirty="0">
                          <a:solidFill>
                            <a:schemeClr val="tx1"/>
                          </a:solidFill>
                          <a:latin typeface="Arial"/>
                          <a:cs typeface="Arial"/>
                        </a:rPr>
                        <a:t>-2</a:t>
                      </a:r>
                    </a:p>
                    <a:p>
                      <a:r>
                        <a:rPr lang="en-US" sz="900" dirty="0">
                          <a:solidFill>
                            <a:schemeClr val="tx1"/>
                          </a:solidFill>
                          <a:latin typeface="Arial"/>
                          <a:cs typeface="Arial"/>
                        </a:rPr>
                        <a:t>Tyre</a:t>
                      </a:r>
                      <a:r>
                        <a:rPr lang="en-US" sz="900" baseline="0" dirty="0">
                          <a:solidFill>
                            <a:schemeClr val="tx1"/>
                          </a:solidFill>
                          <a:latin typeface="Arial"/>
                          <a:cs typeface="Arial"/>
                        </a:rPr>
                        <a:t>x</a:t>
                      </a:r>
                      <a:r>
                        <a:rPr lang="en-US" sz="900" baseline="30000" dirty="0">
                          <a:solidFill>
                            <a:schemeClr val="tx1"/>
                          </a:solidFill>
                          <a:latin typeface="Arial"/>
                          <a:cs typeface="Arial"/>
                        </a:rPr>
                        <a:t>®</a:t>
                      </a:r>
                      <a:r>
                        <a:rPr lang="en-US" sz="900" dirty="0">
                          <a:solidFill>
                            <a:schemeClr val="tx1"/>
                          </a:solidFill>
                          <a:latin typeface="Arial"/>
                          <a:cs typeface="Arial"/>
                        </a:rPr>
                        <a:t>-2</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bl>
          </a:graphicData>
        </a:graphic>
      </p:graphicFrame>
      <p:sp>
        <p:nvSpPr>
          <p:cNvPr id="14" name="TextBox 13"/>
          <p:cNvSpPr txBox="1"/>
          <p:nvPr/>
        </p:nvSpPr>
        <p:spPr>
          <a:xfrm>
            <a:off x="655976" y="9324132"/>
            <a:ext cx="1344274" cy="415498"/>
          </a:xfrm>
          <a:prstGeom prst="rect">
            <a:avLst/>
          </a:prstGeom>
          <a:noFill/>
        </p:spPr>
        <p:txBody>
          <a:bodyPr wrap="square" rtlCol="0">
            <a:spAutoFit/>
          </a:bodyPr>
          <a:lstStyle/>
          <a:p>
            <a:r>
              <a:rPr lang="en-US" sz="700" dirty="0">
                <a:solidFill>
                  <a:srgbClr val="7F7F7F"/>
                </a:solidFill>
                <a:latin typeface="Arial Narrow"/>
                <a:cs typeface="Arial Narrow"/>
              </a:rPr>
              <a:t>®2019 Abbott Laboratories Inc.</a:t>
            </a:r>
          </a:p>
          <a:p>
            <a:r>
              <a:rPr lang="en-US" sz="700" dirty="0">
                <a:solidFill>
                  <a:srgbClr val="7F7F7F"/>
                </a:solidFill>
                <a:latin typeface="Arial Narrow"/>
                <a:cs typeface="Arial Narrow"/>
              </a:rPr>
              <a:t>181708/March 2019</a:t>
            </a:r>
          </a:p>
          <a:p>
            <a:r>
              <a:rPr lang="en-US" sz="700" dirty="0">
                <a:solidFill>
                  <a:srgbClr val="7F7F7F"/>
                </a:solidFill>
                <a:latin typeface="Arial Narrow"/>
                <a:cs typeface="Arial Narrow"/>
              </a:rPr>
              <a:t>LITHO IN USA</a:t>
            </a:r>
            <a:endParaRPr lang="en-US" sz="700" dirty="0">
              <a:solidFill>
                <a:srgbClr val="7F7F7F"/>
              </a:solidFill>
              <a:latin typeface="Arial"/>
              <a:cs typeface="Arial"/>
            </a:endParaRPr>
          </a:p>
        </p:txBody>
      </p:sp>
      <p:sp>
        <p:nvSpPr>
          <p:cNvPr id="16" name="TextBox 15"/>
          <p:cNvSpPr txBox="1"/>
          <p:nvPr/>
        </p:nvSpPr>
        <p:spPr>
          <a:xfrm>
            <a:off x="2133599" y="9324132"/>
            <a:ext cx="1344274" cy="415498"/>
          </a:xfrm>
          <a:prstGeom prst="rect">
            <a:avLst/>
          </a:prstGeom>
          <a:noFill/>
        </p:spPr>
        <p:txBody>
          <a:bodyPr wrap="square" rtlCol="0">
            <a:spAutoFit/>
          </a:bodyPr>
          <a:lstStyle/>
          <a:p>
            <a:r>
              <a:rPr lang="en-US" sz="700" dirty="0">
                <a:solidFill>
                  <a:srgbClr val="7F7F7F"/>
                </a:solidFill>
                <a:latin typeface="Arial Narrow"/>
                <a:cs typeface="Arial Narrow"/>
              </a:rPr>
              <a:t>Abbott Nutrition</a:t>
            </a:r>
          </a:p>
          <a:p>
            <a:r>
              <a:rPr lang="en-US" sz="700" dirty="0">
                <a:solidFill>
                  <a:srgbClr val="7F7F7F"/>
                </a:solidFill>
                <a:latin typeface="Arial Narrow"/>
                <a:cs typeface="Arial Narrow"/>
              </a:rPr>
              <a:t>Abbott Laboratories</a:t>
            </a:r>
          </a:p>
          <a:p>
            <a:r>
              <a:rPr lang="en-US" sz="700" dirty="0">
                <a:solidFill>
                  <a:srgbClr val="7F7F7F"/>
                </a:solidFill>
                <a:latin typeface="Arial Narrow"/>
                <a:cs typeface="Arial Narrow"/>
              </a:rPr>
              <a:t>Columbus, Ohio 43219-3034 USA</a:t>
            </a:r>
            <a:endParaRPr lang="en-US" sz="700" dirty="0">
              <a:solidFill>
                <a:srgbClr val="7F7F7F"/>
              </a:solidFill>
              <a:latin typeface="Arial"/>
              <a:cs typeface="Arial"/>
            </a:endParaRPr>
          </a:p>
        </p:txBody>
      </p:sp>
      <p:graphicFrame>
        <p:nvGraphicFramePr>
          <p:cNvPr id="23" name="Table 22"/>
          <p:cNvGraphicFramePr>
            <a:graphicFrameLocks noGrp="1"/>
          </p:cNvGraphicFramePr>
          <p:nvPr>
            <p:extLst>
              <p:ext uri="{D42A27DB-BD31-4B8C-83A1-F6EECF244321}">
                <p14:modId xmlns:p14="http://schemas.microsoft.com/office/powerpoint/2010/main" val="804474655"/>
              </p:ext>
            </p:extLst>
          </p:nvPr>
        </p:nvGraphicFramePr>
        <p:xfrm>
          <a:off x="764704" y="2584796"/>
          <a:ext cx="6421995" cy="960120"/>
        </p:xfrm>
        <a:graphic>
          <a:graphicData uri="http://schemas.openxmlformats.org/drawingml/2006/table">
            <a:tbl>
              <a:tblPr/>
              <a:tblGrid>
                <a:gridCol w="1333946">
                  <a:extLst>
                    <a:ext uri="{9D8B030D-6E8A-4147-A177-3AD203B41FA5}">
                      <a16:colId xmlns:a16="http://schemas.microsoft.com/office/drawing/2014/main" val="20000"/>
                    </a:ext>
                  </a:extLst>
                </a:gridCol>
                <a:gridCol w="1733517">
                  <a:extLst>
                    <a:ext uri="{9D8B030D-6E8A-4147-A177-3AD203B41FA5}">
                      <a16:colId xmlns:a16="http://schemas.microsoft.com/office/drawing/2014/main" val="20001"/>
                    </a:ext>
                  </a:extLst>
                </a:gridCol>
                <a:gridCol w="1395762">
                  <a:extLst>
                    <a:ext uri="{9D8B030D-6E8A-4147-A177-3AD203B41FA5}">
                      <a16:colId xmlns:a16="http://schemas.microsoft.com/office/drawing/2014/main" val="20002"/>
                    </a:ext>
                  </a:extLst>
                </a:gridCol>
                <a:gridCol w="1958770">
                  <a:extLst>
                    <a:ext uri="{9D8B030D-6E8A-4147-A177-3AD203B41FA5}">
                      <a16:colId xmlns:a16="http://schemas.microsoft.com/office/drawing/2014/main" val="20003"/>
                    </a:ext>
                  </a:extLst>
                </a:gridCol>
              </a:tblGrid>
              <a:tr h="198120">
                <a:tc>
                  <a:txBody>
                    <a:bodyPr/>
                    <a:lstStyle/>
                    <a:p>
                      <a:r>
                        <a:rPr lang="en-US" sz="900" b="1" kern="1200" baseline="0" dirty="0">
                          <a:solidFill>
                            <a:srgbClr val="FFFFFF"/>
                          </a:solidFill>
                          <a:latin typeface="Arial"/>
                          <a:ea typeface="+mn-ea"/>
                          <a:cs typeface="+mn-cs"/>
                        </a:rPr>
                        <a:t>B4158</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1DA66C"/>
                    </a:solidFill>
                  </a:tcPr>
                </a:tc>
                <a:tc>
                  <a:txBody>
                    <a:bodyPr/>
                    <a:lstStyle/>
                    <a:p>
                      <a:r>
                        <a:rPr lang="en-US" sz="900" b="1" kern="1200" baseline="0" dirty="0">
                          <a:solidFill>
                            <a:srgbClr val="FFFFFF"/>
                          </a:solidFill>
                          <a:latin typeface="Arial"/>
                          <a:ea typeface="+mn-ea"/>
                          <a:cs typeface="+mn-cs"/>
                        </a:rPr>
                        <a:t>Pediatric general purpose formulas</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1DA66C"/>
                    </a:solidFill>
                  </a:tcPr>
                </a:tc>
                <a:tc>
                  <a:txBody>
                    <a:bodyPr/>
                    <a:lstStyle/>
                    <a:p>
                      <a:endParaRPr kumimoji="0" lang="en-US" sz="900" b="1" i="0" u="none" strike="noStrike" cap="none" normalizeH="0" baseline="0" dirty="0">
                        <a:ln>
                          <a:noFill/>
                        </a:ln>
                        <a:solidFill>
                          <a:srgbClr val="FFFFFF"/>
                        </a:solidFill>
                        <a:effectLst/>
                        <a:latin typeface="Arial"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1DA66C"/>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0" lang="en-US" sz="900" b="1" i="0" u="none" strike="noStrike" cap="none" normalizeH="0" baseline="0" dirty="0">
                        <a:ln>
                          <a:noFill/>
                        </a:ln>
                        <a:solidFill>
                          <a:srgbClr val="FFFFFF"/>
                        </a:solidFill>
                        <a:effectLst/>
                        <a:latin typeface="Arial"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1DA66C"/>
                    </a:solidFill>
                  </a:tcPr>
                </a:tc>
                <a:extLst>
                  <a:ext uri="{0D108BD9-81ED-4DB2-BD59-A6C34878D82A}">
                    <a16:rowId xmlns:a16="http://schemas.microsoft.com/office/drawing/2014/main" val="10000"/>
                  </a:ext>
                </a:extLst>
              </a:tr>
              <a:tr h="203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err="1">
                          <a:ln>
                            <a:noFill/>
                          </a:ln>
                          <a:solidFill>
                            <a:schemeClr val="tx1"/>
                          </a:solidFill>
                          <a:effectLst/>
                          <a:latin typeface="Arial" charset="0"/>
                        </a:rPr>
                        <a:t>Similac</a:t>
                      </a:r>
                      <a:r>
                        <a:rPr kumimoji="0" lang="en-US" sz="900" b="0" i="0" u="none" strike="noStrike" cap="none" normalizeH="0" baseline="30000" dirty="0">
                          <a:ln>
                            <a:noFill/>
                          </a:ln>
                          <a:solidFill>
                            <a:schemeClr val="tx1"/>
                          </a:solidFill>
                          <a:effectLst/>
                          <a:latin typeface="Arial" charset="0"/>
                        </a:rPr>
                        <a:t>®</a:t>
                      </a:r>
                      <a:r>
                        <a:rPr kumimoji="0" lang="en-US" sz="900" b="0" i="0" u="none" strike="noStrike" cap="none" normalizeH="0" baseline="0" dirty="0">
                          <a:ln>
                            <a:noFill/>
                          </a:ln>
                          <a:solidFill>
                            <a:schemeClr val="tx1"/>
                          </a:solidFill>
                          <a:effectLst/>
                          <a:latin typeface="Arial" charset="0"/>
                        </a:rPr>
                        <a:t> Advance</a:t>
                      </a:r>
                      <a:r>
                        <a:rPr kumimoji="0" lang="en-US" sz="900" b="0" i="0" u="none" strike="noStrike" cap="none" normalizeH="0" baseline="30000" dirty="0">
                          <a:ln>
                            <a:noFill/>
                          </a:ln>
                          <a:solidFill>
                            <a:schemeClr val="tx1"/>
                          </a:solidFill>
                          <a:effectLst/>
                          <a:latin typeface="Arial"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err="1">
                          <a:ln>
                            <a:noFill/>
                          </a:ln>
                          <a:solidFill>
                            <a:schemeClr val="tx1"/>
                          </a:solidFill>
                          <a:effectLst/>
                          <a:latin typeface="Arial" charset="0"/>
                        </a:rPr>
                        <a:t>Similac</a:t>
                      </a:r>
                      <a:r>
                        <a:rPr kumimoji="0" lang="en-US" sz="900" b="0" i="0" u="none" strike="noStrike" cap="none" normalizeH="0" baseline="0" dirty="0">
                          <a:ln>
                            <a:noFill/>
                          </a:ln>
                          <a:solidFill>
                            <a:schemeClr val="tx1"/>
                          </a:solidFill>
                          <a:effectLst/>
                          <a:latin typeface="Arial" charset="0"/>
                        </a:rPr>
                        <a:t> Sensitive</a:t>
                      </a:r>
                      <a:r>
                        <a:rPr kumimoji="0" lang="en-US" sz="900" b="0" i="0" u="none" strike="noStrike" cap="none" normalizeH="0" baseline="30000" dirty="0">
                          <a:ln>
                            <a:noFill/>
                          </a:ln>
                          <a:solidFill>
                            <a:schemeClr val="tx1"/>
                          </a:solidFill>
                          <a:effectLst/>
                          <a:latin typeface="Arial" charset="0"/>
                        </a:rPr>
                        <a: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900" b="0" i="0" u="none" strike="noStrike" cap="none" normalizeH="0" baseline="0" dirty="0" err="1">
                          <a:ln>
                            <a:noFill/>
                          </a:ln>
                          <a:solidFill>
                            <a:schemeClr val="tx1"/>
                          </a:solidFill>
                          <a:effectLst/>
                          <a:latin typeface="Arial" charset="0"/>
                        </a:rPr>
                        <a:t>Similac</a:t>
                      </a:r>
                      <a:r>
                        <a:rPr kumimoji="0" lang="en-US" sz="900" b="0" i="0" u="none" strike="noStrike" cap="none" normalizeH="0" baseline="0" dirty="0">
                          <a:ln>
                            <a:noFill/>
                          </a:ln>
                          <a:solidFill>
                            <a:schemeClr val="tx1"/>
                          </a:solidFill>
                          <a:effectLst/>
                          <a:latin typeface="Arial" charset="0"/>
                        </a:rPr>
                        <a:t> Pro-Sensitive</a:t>
                      </a:r>
                      <a:r>
                        <a:rPr kumimoji="0" lang="en-US" sz="900" b="0" i="0" u="none" strike="noStrike" cap="none" normalizeH="0" baseline="30000" dirty="0">
                          <a:ln>
                            <a:noFill/>
                          </a:ln>
                          <a:solidFill>
                            <a:schemeClr val="tx1"/>
                          </a:solidFill>
                          <a:effectLst/>
                          <a:latin typeface="Arial"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30000" dirty="0">
                        <a:ln>
                          <a:noFill/>
                        </a:ln>
                        <a:solidFill>
                          <a:schemeClr val="tx1"/>
                        </a:solidFill>
                        <a:effectLst/>
                        <a:latin typeface="Arial"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solidFill>
                  </a:tcPr>
                </a:tc>
                <a:tc>
                  <a:txBody>
                    <a:bodyPr/>
                    <a:lstStyle/>
                    <a:p>
                      <a:r>
                        <a:rPr lang="en-US" sz="900" dirty="0" err="1">
                          <a:solidFill>
                            <a:schemeClr val="tx1"/>
                          </a:solidFill>
                          <a:latin typeface="Arial"/>
                          <a:cs typeface="Arial"/>
                        </a:rPr>
                        <a:t>Similac</a:t>
                      </a:r>
                      <a:r>
                        <a:rPr lang="en-US" sz="900" dirty="0">
                          <a:solidFill>
                            <a:schemeClr val="tx1"/>
                          </a:solidFill>
                          <a:latin typeface="Arial"/>
                          <a:cs typeface="Arial"/>
                        </a:rPr>
                        <a:t> for Spit-Up</a:t>
                      </a:r>
                      <a:r>
                        <a:rPr kumimoji="0" lang="en-GB" sz="900" b="0" i="0" u="none" strike="noStrike" cap="none" normalizeH="0" baseline="30000" dirty="0">
                          <a:ln>
                            <a:noFill/>
                          </a:ln>
                          <a:solidFill>
                            <a:schemeClr val="tx1"/>
                          </a:solidFill>
                          <a:effectLst/>
                          <a:latin typeface="Arial" charset="0"/>
                        </a:rPr>
                        <a:t>®</a:t>
                      </a:r>
                      <a:r>
                        <a:rPr lang="en-US" sz="900" baseline="30000" dirty="0">
                          <a:solidFill>
                            <a:schemeClr val="tx1"/>
                          </a:solidFill>
                          <a:latin typeface="Arial"/>
                          <a:cs typeface="Arial"/>
                        </a:rPr>
                        <a:t> </a:t>
                      </a:r>
                    </a:p>
                    <a:p>
                      <a:r>
                        <a:rPr lang="en-US" sz="900" dirty="0" err="1">
                          <a:solidFill>
                            <a:schemeClr val="tx1"/>
                          </a:solidFill>
                          <a:latin typeface="Arial"/>
                          <a:cs typeface="Arial"/>
                        </a:rPr>
                        <a:t>Similac</a:t>
                      </a:r>
                      <a:r>
                        <a:rPr lang="en-US" sz="900" baseline="30000" dirty="0">
                          <a:solidFill>
                            <a:schemeClr val="tx1"/>
                          </a:solidFill>
                          <a:latin typeface="Arial"/>
                          <a:cs typeface="Arial"/>
                        </a:rPr>
                        <a:t>®</a:t>
                      </a:r>
                      <a:r>
                        <a:rPr lang="en-US" sz="900" dirty="0">
                          <a:solidFill>
                            <a:schemeClr val="tx1"/>
                          </a:solidFill>
                          <a:latin typeface="Arial"/>
                          <a:cs typeface="Arial"/>
                        </a:rPr>
                        <a:t> Organic</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0" i="0" u="none" strike="noStrike" cap="none" normalizeH="0" baseline="0" dirty="0" err="1">
                          <a:ln>
                            <a:noFill/>
                          </a:ln>
                          <a:solidFill>
                            <a:schemeClr val="tx1"/>
                          </a:solidFill>
                          <a:effectLst/>
                          <a:latin typeface="Arial" charset="0"/>
                        </a:rPr>
                        <a:t>Similac</a:t>
                      </a:r>
                      <a:r>
                        <a:rPr kumimoji="0" lang="en-US" sz="900" b="0" i="0" u="none" strike="noStrike" cap="none" normalizeH="0" baseline="0" dirty="0">
                          <a:ln>
                            <a:noFill/>
                          </a:ln>
                          <a:solidFill>
                            <a:schemeClr val="tx1"/>
                          </a:solidFill>
                          <a:effectLst/>
                          <a:latin typeface="Arial" charset="0"/>
                        </a:rPr>
                        <a:t> Pro-Advance</a:t>
                      </a:r>
                      <a:r>
                        <a:rPr kumimoji="0" lang="en-US" sz="900" b="0" i="0" u="none" strike="noStrike" cap="none" normalizeH="0" baseline="30000" dirty="0">
                          <a:ln>
                            <a:noFill/>
                          </a:ln>
                          <a:solidFill>
                            <a:schemeClr val="tx1"/>
                          </a:solidFill>
                          <a:effectLst/>
                          <a:latin typeface="Arial" charset="0"/>
                        </a:rPr>
                        <a:t>®</a:t>
                      </a:r>
                    </a:p>
                    <a:p>
                      <a:endParaRPr lang="en-US" sz="900" baseline="30000" dirty="0">
                        <a:solidFill>
                          <a:schemeClr val="tx1"/>
                        </a:solidFill>
                        <a:latin typeface="Arial"/>
                        <a:cs typeface="Arial"/>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900" dirty="0" err="1">
                          <a:solidFill>
                            <a:schemeClr val="tx1"/>
                          </a:solidFill>
                          <a:latin typeface="Arial"/>
                          <a:cs typeface="Arial"/>
                        </a:rPr>
                        <a:t>Similac</a:t>
                      </a:r>
                      <a:r>
                        <a:rPr lang="en-US" sz="900" baseline="30000" dirty="0">
                          <a:solidFill>
                            <a:schemeClr val="tx1"/>
                          </a:solidFill>
                          <a:latin typeface="Arial"/>
                          <a:cs typeface="Arial"/>
                        </a:rPr>
                        <a:t> </a:t>
                      </a:r>
                      <a:r>
                        <a:rPr lang="en-US" sz="900" dirty="0">
                          <a:solidFill>
                            <a:schemeClr val="tx1"/>
                          </a:solidFill>
                          <a:latin typeface="Arial"/>
                          <a:cs typeface="Arial"/>
                        </a:rPr>
                        <a:t>Go &amp; Grow</a:t>
                      </a:r>
                      <a:r>
                        <a:rPr lang="en-US" sz="900" baseline="30000" dirty="0">
                          <a:solidFill>
                            <a:schemeClr val="tx1"/>
                          </a:solidFill>
                          <a:latin typeface="Arial"/>
                          <a:cs typeface="Arial"/>
                        </a:rPr>
                        <a:t>®</a:t>
                      </a:r>
                    </a:p>
                    <a:p>
                      <a:pPr marL="0" marR="0" indent="0" algn="l" defTabSz="457200" rtl="0" eaLnBrk="1" fontAlgn="auto" latinLnBrk="0" hangingPunct="1">
                        <a:lnSpc>
                          <a:spcPct val="100000"/>
                        </a:lnSpc>
                        <a:spcBef>
                          <a:spcPts val="0"/>
                        </a:spcBef>
                        <a:spcAft>
                          <a:spcPts val="0"/>
                        </a:spcAft>
                        <a:buClrTx/>
                        <a:buSzTx/>
                        <a:buFontTx/>
                        <a:buNone/>
                        <a:tabLst/>
                        <a:defRPr/>
                      </a:pPr>
                      <a:r>
                        <a:rPr lang="en-US" sz="900" dirty="0" err="1">
                          <a:solidFill>
                            <a:schemeClr val="tx1"/>
                          </a:solidFill>
                          <a:latin typeface="Arial"/>
                          <a:cs typeface="Arial"/>
                        </a:rPr>
                        <a:t>Similac</a:t>
                      </a:r>
                      <a:r>
                        <a:rPr lang="en-US" sz="900" baseline="30000" dirty="0">
                          <a:solidFill>
                            <a:schemeClr val="tx1"/>
                          </a:solidFill>
                          <a:latin typeface="Arial"/>
                          <a:cs typeface="Arial"/>
                        </a:rPr>
                        <a:t>®</a:t>
                      </a:r>
                      <a:r>
                        <a:rPr lang="en-US" sz="900" dirty="0">
                          <a:solidFill>
                            <a:schemeClr val="tx1"/>
                          </a:solidFill>
                          <a:latin typeface="Arial"/>
                          <a:cs typeface="Arial"/>
                        </a:rPr>
                        <a:t> Total Comfort</a:t>
                      </a:r>
                      <a:endParaRPr lang="en-US" sz="900" baseline="30000" dirty="0">
                        <a:solidFill>
                          <a:schemeClr val="tx1"/>
                        </a:solidFill>
                        <a:latin typeface="Arial"/>
                        <a:cs typeface="Arial"/>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900" baseline="30000" dirty="0">
                        <a:solidFill>
                          <a:schemeClr val="tx1"/>
                        </a:solidFill>
                        <a:latin typeface="Arial"/>
                        <a:cs typeface="Arial"/>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900" dirty="0" err="1">
                          <a:solidFill>
                            <a:schemeClr val="tx1"/>
                          </a:solidFill>
                          <a:latin typeface="Arial"/>
                        </a:rPr>
                        <a:t>PediaSure</a:t>
                      </a:r>
                      <a:r>
                        <a:rPr lang="en-US" sz="900" dirty="0">
                          <a:solidFill>
                            <a:schemeClr val="tx1"/>
                          </a:solidFill>
                          <a:latin typeface="Arial"/>
                        </a:rPr>
                        <a:t> </a:t>
                      </a:r>
                      <a:r>
                        <a:rPr lang="en-US" sz="900" dirty="0" err="1">
                          <a:solidFill>
                            <a:schemeClr val="tx1"/>
                          </a:solidFill>
                          <a:latin typeface="Arial"/>
                        </a:rPr>
                        <a:t>SideKicks</a:t>
                      </a:r>
                      <a:r>
                        <a:rPr lang="en-US" sz="900" baseline="30000" dirty="0">
                          <a:solidFill>
                            <a:schemeClr val="tx1"/>
                          </a:solidFill>
                          <a:latin typeface="Arial"/>
                          <a:cs typeface="Arial"/>
                        </a:rPr>
                        <a:t>®</a:t>
                      </a:r>
                      <a:r>
                        <a:rPr lang="en-US" sz="900" dirty="0">
                          <a:solidFill>
                            <a:schemeClr val="tx1"/>
                          </a:solidFill>
                          <a:latin typeface="Arial"/>
                        </a:rPr>
                        <a:t> .63 Cal</a:t>
                      </a:r>
                    </a:p>
                    <a:p>
                      <a:pPr marL="0" marR="0" indent="0" algn="l" defTabSz="457200" rtl="0" eaLnBrk="1" fontAlgn="auto" latinLnBrk="0" hangingPunct="1">
                        <a:lnSpc>
                          <a:spcPct val="100000"/>
                        </a:lnSpc>
                        <a:spcBef>
                          <a:spcPts val="0"/>
                        </a:spcBef>
                        <a:spcAft>
                          <a:spcPts val="0"/>
                        </a:spcAft>
                        <a:buClrTx/>
                        <a:buSzTx/>
                        <a:buFontTx/>
                        <a:buNone/>
                        <a:tabLst/>
                        <a:defRPr/>
                      </a:pPr>
                      <a:r>
                        <a:rPr lang="en-US" sz="900" dirty="0" err="1">
                          <a:solidFill>
                            <a:schemeClr val="tx1"/>
                          </a:solidFill>
                          <a:latin typeface="Arial"/>
                          <a:cs typeface="Arial"/>
                        </a:rPr>
                        <a:t>Similac</a:t>
                      </a:r>
                      <a:r>
                        <a:rPr lang="en-US" sz="900" baseline="30000" dirty="0">
                          <a:solidFill>
                            <a:schemeClr val="tx1"/>
                          </a:solidFill>
                          <a:latin typeface="Arial"/>
                          <a:cs typeface="Arial"/>
                        </a:rPr>
                        <a:t>®</a:t>
                      </a:r>
                      <a:r>
                        <a:rPr lang="en-US" sz="900" dirty="0">
                          <a:solidFill>
                            <a:schemeClr val="tx1"/>
                          </a:solidFill>
                          <a:latin typeface="Arial"/>
                          <a:cs typeface="Arial"/>
                        </a:rPr>
                        <a:t> for Supplementation</a:t>
                      </a:r>
                      <a:endParaRPr lang="en-US" sz="900" baseline="30000" dirty="0">
                        <a:solidFill>
                          <a:schemeClr val="tx1"/>
                        </a:solidFill>
                        <a:latin typeface="Arial"/>
                        <a:cs typeface="Arial"/>
                      </a:endParaRPr>
                    </a:p>
                    <a:p>
                      <a:endParaRPr lang="en-US" sz="900" baseline="30000" dirty="0">
                        <a:solidFill>
                          <a:schemeClr val="tx1"/>
                        </a:solidFill>
                        <a:latin typeface="Arial"/>
                        <a:cs typeface="Arial"/>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bl>
          </a:graphicData>
        </a:graphic>
      </p:graphicFrame>
      <p:graphicFrame>
        <p:nvGraphicFramePr>
          <p:cNvPr id="24" name="Table 23"/>
          <p:cNvGraphicFramePr>
            <a:graphicFrameLocks noGrp="1"/>
          </p:cNvGraphicFramePr>
          <p:nvPr>
            <p:extLst>
              <p:ext uri="{D42A27DB-BD31-4B8C-83A1-F6EECF244321}">
                <p14:modId xmlns:p14="http://schemas.microsoft.com/office/powerpoint/2010/main" val="1847566922"/>
              </p:ext>
            </p:extLst>
          </p:nvPr>
        </p:nvGraphicFramePr>
        <p:xfrm>
          <a:off x="764704" y="1488174"/>
          <a:ext cx="6421995" cy="1005840"/>
        </p:xfrm>
        <a:graphic>
          <a:graphicData uri="http://schemas.openxmlformats.org/drawingml/2006/table">
            <a:tbl>
              <a:tblPr/>
              <a:tblGrid>
                <a:gridCol w="1333946">
                  <a:extLst>
                    <a:ext uri="{9D8B030D-6E8A-4147-A177-3AD203B41FA5}">
                      <a16:colId xmlns:a16="http://schemas.microsoft.com/office/drawing/2014/main" val="20000"/>
                    </a:ext>
                  </a:extLst>
                </a:gridCol>
                <a:gridCol w="1839838">
                  <a:extLst>
                    <a:ext uri="{9D8B030D-6E8A-4147-A177-3AD203B41FA5}">
                      <a16:colId xmlns:a16="http://schemas.microsoft.com/office/drawing/2014/main" val="20001"/>
                    </a:ext>
                  </a:extLst>
                </a:gridCol>
                <a:gridCol w="1289441">
                  <a:extLst>
                    <a:ext uri="{9D8B030D-6E8A-4147-A177-3AD203B41FA5}">
                      <a16:colId xmlns:a16="http://schemas.microsoft.com/office/drawing/2014/main" val="20002"/>
                    </a:ext>
                  </a:extLst>
                </a:gridCol>
                <a:gridCol w="1958770">
                  <a:extLst>
                    <a:ext uri="{9D8B030D-6E8A-4147-A177-3AD203B41FA5}">
                      <a16:colId xmlns:a16="http://schemas.microsoft.com/office/drawing/2014/main" val="20003"/>
                    </a:ext>
                  </a:extLst>
                </a:gridCol>
              </a:tblGrid>
              <a:tr h="198120">
                <a:tc>
                  <a:txBody>
                    <a:bodyPr/>
                    <a:lstStyle/>
                    <a:p>
                      <a:r>
                        <a:rPr lang="en-US" sz="900" b="1" kern="1200" baseline="0" dirty="0">
                          <a:solidFill>
                            <a:schemeClr val="bg1"/>
                          </a:solidFill>
                          <a:latin typeface="Arial"/>
                          <a:ea typeface="+mn-ea"/>
                          <a:cs typeface="+mn-cs"/>
                        </a:rPr>
                        <a:t>B4157</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1DA66C"/>
                    </a:solidFill>
                  </a:tcPr>
                </a:tc>
                <a:tc>
                  <a:txBody>
                    <a:bodyPr/>
                    <a:lstStyle/>
                    <a:p>
                      <a:r>
                        <a:rPr lang="en-US" sz="900" b="1" kern="1200" baseline="0" dirty="0">
                          <a:solidFill>
                            <a:schemeClr val="bg1"/>
                          </a:solidFill>
                          <a:latin typeface="Arial"/>
                          <a:ea typeface="+mn-ea"/>
                          <a:cs typeface="+mn-cs"/>
                        </a:rPr>
                        <a:t>Formulas for special metabolic needs of inherited disease of metabolism</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1DA66C"/>
                    </a:solidFill>
                  </a:tcPr>
                </a:tc>
                <a:tc>
                  <a:txBody>
                    <a:bodyPr/>
                    <a:lstStyle/>
                    <a:p>
                      <a:endParaRPr kumimoji="0" lang="en-US" sz="900" b="1" i="0" u="none" strike="noStrike" cap="none" normalizeH="0" baseline="0" dirty="0">
                        <a:ln>
                          <a:noFill/>
                        </a:ln>
                        <a:solidFill>
                          <a:schemeClr val="bg1"/>
                        </a:solidFill>
                        <a:effectLst/>
                        <a:latin typeface="Arial"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1DA66C"/>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kumimoji="0" lang="en-US" sz="900" b="1" i="0" u="none" strike="noStrike" cap="none" normalizeH="0" baseline="0" dirty="0">
                        <a:ln>
                          <a:noFill/>
                        </a:ln>
                        <a:solidFill>
                          <a:schemeClr val="bg1"/>
                        </a:solidFill>
                        <a:effectLst/>
                        <a:latin typeface="Arial"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solidFill>
                      <a:srgbClr val="1DA66C"/>
                    </a:solidFill>
                  </a:tcPr>
                </a:tc>
                <a:extLst>
                  <a:ext uri="{0D108BD9-81ED-4DB2-BD59-A6C34878D82A}">
                    <a16:rowId xmlns:a16="http://schemas.microsoft.com/office/drawing/2014/main" val="10000"/>
                  </a:ext>
                </a:extLst>
              </a:tr>
              <a:tr h="203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rPr>
                        <a:t>Cyclinex</a:t>
                      </a:r>
                      <a:r>
                        <a:rPr kumimoji="0" lang="en-US" sz="900" b="0" i="0" u="none" strike="noStrike" cap="none" normalizeH="0" baseline="30000" dirty="0">
                          <a:ln>
                            <a:noFill/>
                          </a:ln>
                          <a:solidFill>
                            <a:schemeClr val="tx1"/>
                          </a:solidFill>
                          <a:effectLst/>
                          <a:latin typeface="Arial" charset="0"/>
                        </a:rPr>
                        <a:t>®</a:t>
                      </a:r>
                      <a:r>
                        <a:rPr kumimoji="0" lang="en-US" sz="900" b="0" i="0" u="none" strike="noStrike" cap="none" normalizeH="0" baseline="0" dirty="0">
                          <a:ln>
                            <a:noFill/>
                          </a:ln>
                          <a:solidFill>
                            <a:schemeClr val="tx1"/>
                          </a:solidFill>
                          <a:effectLst/>
                          <a:latin typeface="Arial" charset="0"/>
                        </a:rPr>
                        <a:t>-2</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rPr>
                        <a:t>Glutarex</a:t>
                      </a:r>
                      <a:r>
                        <a:rPr kumimoji="0" lang="en-US" sz="900" b="0" i="0" u="none" strike="noStrike" cap="none" normalizeH="0" baseline="30000" dirty="0">
                          <a:ln>
                            <a:noFill/>
                          </a:ln>
                          <a:solidFill>
                            <a:schemeClr val="tx1"/>
                          </a:solidFill>
                          <a:effectLst/>
                          <a:latin typeface="Arial" charset="0"/>
                        </a:rPr>
                        <a:t>®</a:t>
                      </a:r>
                      <a:r>
                        <a:rPr kumimoji="0" lang="en-US" sz="900" b="0" i="0" u="none" strike="noStrike" cap="none" normalizeH="0" baseline="0" dirty="0">
                          <a:ln>
                            <a:noFill/>
                          </a:ln>
                          <a:solidFill>
                            <a:schemeClr val="tx1"/>
                          </a:solidFill>
                          <a:effectLst/>
                          <a:latin typeface="Arial" charset="0"/>
                        </a:rPr>
                        <a:t>-2</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rPr>
                        <a:t>Hominex</a:t>
                      </a:r>
                      <a:r>
                        <a:rPr kumimoji="0" lang="en-US" sz="900" b="0" i="0" u="none" strike="noStrike" cap="none" normalizeH="0" baseline="30000" dirty="0">
                          <a:ln>
                            <a:noFill/>
                          </a:ln>
                          <a:solidFill>
                            <a:schemeClr val="tx1"/>
                          </a:solidFill>
                          <a:effectLst/>
                          <a:latin typeface="Arial" charset="0"/>
                        </a:rPr>
                        <a:t>®</a:t>
                      </a:r>
                      <a:r>
                        <a:rPr kumimoji="0" lang="en-US" sz="900" b="0" i="0" u="none" strike="noStrike" cap="none" normalizeH="0" baseline="0" dirty="0">
                          <a:ln>
                            <a:noFill/>
                          </a:ln>
                          <a:solidFill>
                            <a:schemeClr val="tx1"/>
                          </a:solidFill>
                          <a:effectLst/>
                          <a:latin typeface="Arial" charset="0"/>
                        </a:rPr>
                        <a:t>-2</a:t>
                      </a:r>
                      <a:endParaRPr kumimoji="0" lang="en-US" sz="900" b="0" i="0" u="none" strike="noStrike" cap="none" normalizeH="0" baseline="30000" dirty="0">
                        <a:ln>
                          <a:noFill/>
                        </a:ln>
                        <a:solidFill>
                          <a:schemeClr val="tx1"/>
                        </a:solidFill>
                        <a:effectLst/>
                        <a:latin typeface="Arial"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solidFill>
                  </a:tcPr>
                </a:tc>
                <a:tc>
                  <a:txBody>
                    <a:bodyPr/>
                    <a:lstStyle/>
                    <a:p>
                      <a:r>
                        <a:rPr lang="en-US" sz="900" dirty="0">
                          <a:solidFill>
                            <a:schemeClr val="tx1"/>
                          </a:solidFill>
                          <a:latin typeface="Arial"/>
                          <a:cs typeface="Arial"/>
                        </a:rPr>
                        <a:t>I-Valex</a:t>
                      </a:r>
                      <a:r>
                        <a:rPr lang="en-US" sz="900" baseline="30000" dirty="0">
                          <a:solidFill>
                            <a:schemeClr val="tx1"/>
                          </a:solidFill>
                          <a:latin typeface="Arial"/>
                          <a:cs typeface="Arial"/>
                        </a:rPr>
                        <a:t>®</a:t>
                      </a:r>
                      <a:r>
                        <a:rPr lang="en-US" sz="900" dirty="0">
                          <a:solidFill>
                            <a:schemeClr val="tx1"/>
                          </a:solidFill>
                          <a:latin typeface="Arial"/>
                          <a:cs typeface="Arial"/>
                        </a:rPr>
                        <a:t>-2</a:t>
                      </a:r>
                    </a:p>
                    <a:p>
                      <a:r>
                        <a:rPr lang="en-US" sz="900" dirty="0">
                          <a:solidFill>
                            <a:schemeClr val="tx1"/>
                          </a:solidFill>
                          <a:latin typeface="Arial"/>
                          <a:cs typeface="Arial"/>
                        </a:rPr>
                        <a:t>Ketonex</a:t>
                      </a:r>
                      <a:r>
                        <a:rPr lang="en-US" sz="900" baseline="30000" dirty="0">
                          <a:solidFill>
                            <a:schemeClr val="tx1"/>
                          </a:solidFill>
                          <a:latin typeface="Arial"/>
                          <a:cs typeface="Arial"/>
                        </a:rPr>
                        <a:t>®</a:t>
                      </a:r>
                      <a:r>
                        <a:rPr lang="en-US" sz="900" dirty="0">
                          <a:solidFill>
                            <a:schemeClr val="tx1"/>
                          </a:solidFill>
                          <a:latin typeface="Arial"/>
                          <a:cs typeface="Arial"/>
                        </a:rPr>
                        <a:t>-2</a:t>
                      </a:r>
                      <a:endParaRPr lang="en-US" sz="900" baseline="30000" dirty="0">
                        <a:solidFill>
                          <a:schemeClr val="tx1"/>
                        </a:solidFill>
                        <a:latin typeface="Arial"/>
                        <a:cs typeface="Arial"/>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solidFill>
                  </a:tcPr>
                </a:tc>
                <a:tc>
                  <a:txBody>
                    <a:bodyPr/>
                    <a:lstStyle/>
                    <a:p>
                      <a:r>
                        <a:rPr lang="en-US" sz="900" dirty="0">
                          <a:solidFill>
                            <a:schemeClr val="tx1"/>
                          </a:solidFill>
                          <a:latin typeface="Arial"/>
                        </a:rPr>
                        <a:t>Phenex</a:t>
                      </a:r>
                      <a:r>
                        <a:rPr lang="en-US" sz="900" baseline="30000" dirty="0">
                          <a:solidFill>
                            <a:schemeClr val="tx1"/>
                          </a:solidFill>
                          <a:latin typeface="Arial"/>
                        </a:rPr>
                        <a:t>®</a:t>
                      </a:r>
                      <a:r>
                        <a:rPr lang="en-US" sz="900" dirty="0">
                          <a:solidFill>
                            <a:schemeClr val="tx1"/>
                          </a:solidFill>
                          <a:latin typeface="Arial"/>
                        </a:rPr>
                        <a:t>-2</a:t>
                      </a:r>
                    </a:p>
                    <a:p>
                      <a:r>
                        <a:rPr lang="en-US" sz="900" dirty="0">
                          <a:solidFill>
                            <a:schemeClr val="tx1"/>
                          </a:solidFill>
                          <a:latin typeface="Arial"/>
                        </a:rPr>
                        <a:t>Phenex</a:t>
                      </a:r>
                      <a:r>
                        <a:rPr lang="en-US" sz="900" baseline="30000" dirty="0">
                          <a:solidFill>
                            <a:schemeClr val="tx1"/>
                          </a:solidFill>
                          <a:latin typeface="Arial"/>
                        </a:rPr>
                        <a:t>®</a:t>
                      </a:r>
                      <a:r>
                        <a:rPr lang="en-US" sz="900" dirty="0">
                          <a:solidFill>
                            <a:schemeClr val="tx1"/>
                          </a:solidFill>
                          <a:latin typeface="Arial"/>
                        </a:rPr>
                        <a:t>-2 Vanilla</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solidFill>
                  </a:tcPr>
                </a:tc>
                <a:tc>
                  <a:txBody>
                    <a:bodyPr/>
                    <a:lstStyle/>
                    <a:p>
                      <a:r>
                        <a:rPr lang="en-US" sz="900" dirty="0">
                          <a:solidFill>
                            <a:schemeClr val="tx1"/>
                          </a:solidFill>
                          <a:latin typeface="Arial"/>
                          <a:cs typeface="Arial"/>
                        </a:rPr>
                        <a:t>Propimex</a:t>
                      </a:r>
                      <a:r>
                        <a:rPr lang="en-US" sz="900" baseline="30000" dirty="0">
                          <a:solidFill>
                            <a:schemeClr val="tx1"/>
                          </a:solidFill>
                          <a:latin typeface="Arial"/>
                          <a:cs typeface="Arial"/>
                        </a:rPr>
                        <a:t>®</a:t>
                      </a:r>
                      <a:r>
                        <a:rPr lang="en-US" sz="900" dirty="0">
                          <a:solidFill>
                            <a:schemeClr val="tx1"/>
                          </a:solidFill>
                          <a:latin typeface="Arial"/>
                          <a:cs typeface="Arial"/>
                        </a:rPr>
                        <a:t>-2</a:t>
                      </a:r>
                    </a:p>
                    <a:p>
                      <a:r>
                        <a:rPr lang="en-US" sz="900" dirty="0">
                          <a:solidFill>
                            <a:schemeClr val="tx1"/>
                          </a:solidFill>
                          <a:latin typeface="Arial"/>
                          <a:cs typeface="Arial"/>
                        </a:rPr>
                        <a:t>Tyrex</a:t>
                      </a:r>
                      <a:r>
                        <a:rPr lang="en-US" sz="900" baseline="30000" dirty="0">
                          <a:solidFill>
                            <a:schemeClr val="tx1"/>
                          </a:solidFill>
                          <a:latin typeface="Arial"/>
                          <a:cs typeface="Arial"/>
                        </a:rPr>
                        <a:t>®</a:t>
                      </a:r>
                      <a:r>
                        <a:rPr lang="en-US" sz="900" dirty="0">
                          <a:solidFill>
                            <a:schemeClr val="tx1"/>
                          </a:solidFill>
                          <a:latin typeface="Arial"/>
                          <a:cs typeface="Arial"/>
                        </a:rPr>
                        <a:t>-2</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bl>
          </a:graphicData>
        </a:graphic>
      </p:graphicFrame>
      <p:pic>
        <p:nvPicPr>
          <p:cNvPr id="20" name="Picture 19" descr="pathway logo.png"/>
          <p:cNvPicPr>
            <a:picLocks noChangeAspect="1"/>
          </p:cNvPicPr>
          <p:nvPr/>
        </p:nvPicPr>
        <p:blipFill>
          <a:blip r:embed="rId2"/>
          <a:stretch>
            <a:fillRect/>
          </a:stretch>
        </p:blipFill>
        <p:spPr>
          <a:xfrm>
            <a:off x="718264" y="192229"/>
            <a:ext cx="1958642" cy="515233"/>
          </a:xfrm>
          <a:prstGeom prst="rect">
            <a:avLst/>
          </a:prstGeom>
        </p:spPr>
      </p:pic>
      <p:pic>
        <p:nvPicPr>
          <p:cNvPr id="22" name="Picture 21" descr="abbott logo.png"/>
          <p:cNvPicPr>
            <a:picLocks noChangeAspect="1"/>
          </p:cNvPicPr>
          <p:nvPr/>
        </p:nvPicPr>
        <p:blipFill>
          <a:blip r:embed="rId3"/>
          <a:srcRect l="88457"/>
          <a:stretch>
            <a:fillRect/>
          </a:stretch>
        </p:blipFill>
        <p:spPr>
          <a:xfrm>
            <a:off x="6497482" y="9103636"/>
            <a:ext cx="833172" cy="679727"/>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12594</TotalTime>
  <Words>688</Words>
  <Application>Microsoft Office PowerPoint</Application>
  <PresentationFormat>Custom</PresentationFormat>
  <Paragraphs>141</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Arial Narrow</vt:lpstr>
      <vt:lpstr>Calibri</vt:lpstr>
      <vt:lpstr>Office Theme</vt:lpstr>
      <vt:lpstr>PowerPoint Presentation</vt:lpstr>
      <vt:lpstr>PowerPoint Presentation</vt:lpstr>
    </vt:vector>
  </TitlesOfParts>
  <Company>2Shea Creative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Barb Shea</dc:creator>
  <cp:lastModifiedBy>Kendrick, Maleah J</cp:lastModifiedBy>
  <cp:revision>73</cp:revision>
  <cp:lastPrinted>2018-08-20T15:38:36Z</cp:lastPrinted>
  <dcterms:created xsi:type="dcterms:W3CDTF">2015-01-21T16:02:09Z</dcterms:created>
  <dcterms:modified xsi:type="dcterms:W3CDTF">2019-03-12T20:06:38Z</dcterms:modified>
</cp:coreProperties>
</file>